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7" d="100"/>
          <a:sy n="67" d="100"/>
        </p:scale>
        <p:origin x="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  <c:pt idx="9">
                  <c:v>4401.2</c:v>
                </c:pt>
                <c:pt idx="10">
                  <c:v>4406.2</c:v>
                </c:pt>
                <c:pt idx="11">
                  <c:v>5342.1</c:v>
                </c:pt>
                <c:pt idx="12">
                  <c:v>6445.3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3-47A8-8182-A460E60158D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  <c:pt idx="5">
                  <c:v>904.3</c:v>
                </c:pt>
                <c:pt idx="6">
                  <c:v>1400</c:v>
                </c:pt>
                <c:pt idx="7">
                  <c:v>887.1</c:v>
                </c:pt>
                <c:pt idx="8">
                  <c:v>759.4</c:v>
                </c:pt>
                <c:pt idx="9">
                  <c:v>814.7</c:v>
                </c:pt>
                <c:pt idx="10">
                  <c:v>833.9</c:v>
                </c:pt>
                <c:pt idx="11" formatCode="0.0">
                  <c:v>877</c:v>
                </c:pt>
                <c:pt idx="12">
                  <c:v>1044.8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3-47A8-8182-A460E60158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740800"/>
        <c:axId val="114164480"/>
        <c:axId val="0"/>
      </c:bar3DChart>
      <c:catAx>
        <c:axId val="11374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164480"/>
        <c:crosses val="autoZero"/>
        <c:auto val="1"/>
        <c:lblAlgn val="ctr"/>
        <c:lblOffset val="100"/>
        <c:noMultiLvlLbl val="0"/>
      </c:catAx>
      <c:valAx>
        <c:axId val="11416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740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844.3</c:v>
                </c:pt>
                <c:pt idx="1">
                  <c:v>906.1</c:v>
                </c:pt>
                <c:pt idx="2">
                  <c:v>1103.5</c:v>
                </c:pt>
                <c:pt idx="3">
                  <c:v>985.2</c:v>
                </c:pt>
                <c:pt idx="4">
                  <c:v>1129.4000000000001</c:v>
                </c:pt>
                <c:pt idx="5">
                  <c:v>1239.4000000000001</c:v>
                </c:pt>
                <c:pt idx="6">
                  <c:v>780.1</c:v>
                </c:pt>
                <c:pt idx="7">
                  <c:v>777.8</c:v>
                </c:pt>
                <c:pt idx="8">
                  <c:v>866.7</c:v>
                </c:pt>
                <c:pt idx="9">
                  <c:v>672.6</c:v>
                </c:pt>
                <c:pt idx="10">
                  <c:v>745</c:v>
                </c:pt>
                <c:pt idx="11">
                  <c:v>855.1</c:v>
                </c:pt>
                <c:pt idx="12">
                  <c:v>1050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7-4312-AEC3-01705484C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340160"/>
        <c:axId val="119618944"/>
      </c:barChart>
      <c:catAx>
        <c:axId val="149340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9618944"/>
        <c:crosses val="autoZero"/>
        <c:auto val="1"/>
        <c:lblAlgn val="ctr"/>
        <c:lblOffset val="100"/>
        <c:noMultiLvlLbl val="0"/>
      </c:catAx>
      <c:valAx>
        <c:axId val="1196189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9340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  <c:pt idx="4" formatCode="General">
                  <c:v>2612.6</c:v>
                </c:pt>
                <c:pt idx="5" formatCode="General">
                  <c:v>1374.2</c:v>
                </c:pt>
                <c:pt idx="6" formatCode="General">
                  <c:v>1249.2</c:v>
                </c:pt>
                <c:pt idx="7" formatCode="General">
                  <c:v>5322.3</c:v>
                </c:pt>
                <c:pt idx="8" formatCode="General">
                  <c:v>5293.3</c:v>
                </c:pt>
                <c:pt idx="9" formatCode="General">
                  <c:v>5423.9</c:v>
                </c:pt>
                <c:pt idx="10" formatCode="General">
                  <c:v>6415.2</c:v>
                </c:pt>
                <c:pt idx="11" formatCode="General">
                  <c:v>7582.6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D9-476D-85BA-6DAC086DC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790016"/>
        <c:axId val="120795904"/>
      </c:barChart>
      <c:catAx>
        <c:axId val="120790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0795904"/>
        <c:crosses val="autoZero"/>
        <c:auto val="1"/>
        <c:lblAlgn val="ctr"/>
        <c:lblOffset val="100"/>
        <c:noMultiLvlLbl val="0"/>
      </c:catAx>
      <c:valAx>
        <c:axId val="1207959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0790016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rgbClr val="FFFF0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bubble3D val="0"/>
            <c:spPr/>
            <c:extLst>
              <c:ext xmlns:c16="http://schemas.microsoft.com/office/drawing/2014/chart" uri="{C3380CC4-5D6E-409C-BE32-E72D297353CC}">
                <c16:uniqueId val="{00000000-2178-4FD7-821B-0D965AC9C81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
коммунальными услугами населения 
Романовского сельского поселения
Дубовского района
</c:v>
                </c:pt>
                <c:pt idx="1">
                  <c:v>Защита населения и территории от чрезвычайных 
ситуаций, обеспечение пожарной безопасности и 
безопасности людей на водных объектах
</c:v>
                </c:pt>
                <c:pt idx="2">
                  <c:v>Развитие культуры и туризма</c:v>
                </c:pt>
                <c:pt idx="3">
                  <c:v>Охрана окружающей среды 
и рациональное природопользование
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
финансами и создание условий
для эффективного управления 
муниципальными финансами
</c:v>
                </c:pt>
                <c:pt idx="7">
                  <c:v>Оформление права собственности и использование
 имущества муниципального образования
 «Романовское сельское поселение»
</c:v>
                </c:pt>
                <c:pt idx="8">
                  <c:v>Обеспечение общественного порядка и противодействие преступности</c:v>
                </c:pt>
                <c:pt idx="9">
                  <c:v>Энергоэффективность и развитие энергетики</c:v>
                </c:pt>
                <c:pt idx="10">
                  <c:v>Доступная среда</c:v>
                </c:pt>
                <c:pt idx="11">
                  <c:v>Содействие занятости населения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139.6</c:v>
                </c:pt>
                <c:pt idx="1">
                  <c:v>21.1</c:v>
                </c:pt>
                <c:pt idx="2">
                  <c:v>1050</c:v>
                </c:pt>
                <c:pt idx="3">
                  <c:v>42.8</c:v>
                </c:pt>
                <c:pt idx="4">
                  <c:v>283.5</c:v>
                </c:pt>
                <c:pt idx="5">
                  <c:v>5809.6</c:v>
                </c:pt>
                <c:pt idx="6">
                  <c:v>0</c:v>
                </c:pt>
                <c:pt idx="7">
                  <c:v>99</c:v>
                </c:pt>
                <c:pt idx="8">
                  <c:v>1.5</c:v>
                </c:pt>
                <c:pt idx="9">
                  <c:v>94.1</c:v>
                </c:pt>
                <c:pt idx="10">
                  <c:v>0</c:v>
                </c:pt>
                <c:pt idx="11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78-4FD7-821B-0D965AC9C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solidFill>
          <a:schemeClr val="accent2">
            <a:lumMod val="60000"/>
            <a:lumOff val="40000"/>
          </a:schemeClr>
        </a:solidFill>
      </c:spPr>
    </c:plotArea>
    <c:legend>
      <c:legendPos val="r"/>
      <c:layout>
        <c:manualLayout>
          <c:xMode val="edge"/>
          <c:yMode val="edge"/>
          <c:x val="0.62573951667850281"/>
          <c:y val="2.3100356158392496E-2"/>
          <c:w val="0.36495277866742498"/>
          <c:h val="0.95379909851899547"/>
        </c:manualLayout>
      </c:layout>
      <c:overlay val="0"/>
      <c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c:spPr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solidFill>
                <a:srgbClr val="92D05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5313.7</c:v>
                </c:pt>
                <c:pt idx="1">
                  <c:v>4800.8</c:v>
                </c:pt>
                <c:pt idx="2">
                  <c:v>4373.6000000000004</c:v>
                </c:pt>
                <c:pt idx="3">
                  <c:v>4748.6000000000004</c:v>
                </c:pt>
                <c:pt idx="4">
                  <c:v>4962.6000000000004</c:v>
                </c:pt>
                <c:pt idx="5">
                  <c:v>5109.6000000000004</c:v>
                </c:pt>
                <c:pt idx="6">
                  <c:v>5107.8</c:v>
                </c:pt>
                <c:pt idx="7">
                  <c:v>6073.9</c:v>
                </c:pt>
                <c:pt idx="8">
                  <c:v>7076.3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43-4CEC-81C2-4580C19C2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4960"/>
        <c:axId val="114186496"/>
      </c:barChart>
      <c:catAx>
        <c:axId val="114184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4186496"/>
        <c:crosses val="autoZero"/>
        <c:auto val="1"/>
        <c:lblAlgn val="ctr"/>
        <c:lblOffset val="100"/>
        <c:noMultiLvlLbl val="0"/>
      </c:catAx>
      <c:valAx>
        <c:axId val="1141864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418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576737118386552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7D5C-4C67-A56C-34D6CDEF31C4}"/>
              </c:ext>
            </c:extLst>
          </c:dPt>
          <c:dLbls>
            <c:spPr>
              <a:solidFill>
                <a:srgbClr val="FFFF00"/>
              </a:solidFill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251</c:v>
                </c:pt>
                <c:pt idx="1">
                  <c:v>75.599999999999994</c:v>
                </c:pt>
                <c:pt idx="2">
                  <c:v>575.70000000000005</c:v>
                </c:pt>
                <c:pt idx="3">
                  <c:v>0.2</c:v>
                </c:pt>
                <c:pt idx="4">
                  <c:v>142.30000000000001</c:v>
                </c:pt>
                <c:pt idx="5" formatCode="0.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5C-4C67-A56C-34D6CDEF3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796347331583569"/>
          <c:y val="0"/>
          <c:w val="0.41841587235806188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rgbClr val="FFFF00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  <c:pt idx="9" formatCode="0.0">
                  <c:v>4401.2</c:v>
                </c:pt>
                <c:pt idx="10">
                  <c:v>4406.2</c:v>
                </c:pt>
                <c:pt idx="11">
                  <c:v>5342.1</c:v>
                </c:pt>
                <c:pt idx="12">
                  <c:v>6445.3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E5-45E9-AA5C-4F3C75CB4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301056"/>
        <c:axId val="98302592"/>
        <c:axId val="0"/>
      </c:bar3DChart>
      <c:catAx>
        <c:axId val="9830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302592"/>
        <c:crosses val="autoZero"/>
        <c:auto val="1"/>
        <c:lblAlgn val="ctr"/>
        <c:lblOffset val="100"/>
        <c:noMultiLvlLbl val="0"/>
      </c:catAx>
      <c:valAx>
        <c:axId val="9830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301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245.1</c:v>
                </c:pt>
                <c:pt idx="1">
                  <c:v>136.69999999999999</c:v>
                </c:pt>
                <c:pt idx="2">
                  <c:v>151.69999999999999</c:v>
                </c:pt>
                <c:pt idx="3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  <c:pt idx="9">
                  <c:v>128.5</c:v>
                </c:pt>
                <c:pt idx="10">
                  <c:v>132.4</c:v>
                </c:pt>
                <c:pt idx="11">
                  <c:v>151.30000000000001</c:v>
                </c:pt>
                <c:pt idx="12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AC-4DA9-9E2F-FC91BAB6C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7546368"/>
        <c:axId val="117556352"/>
        <c:axId val="0"/>
      </c:bar3DChart>
      <c:catAx>
        <c:axId val="11754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556352"/>
        <c:crosses val="autoZero"/>
        <c:auto val="1"/>
        <c:lblAlgn val="ctr"/>
        <c:lblOffset val="100"/>
        <c:noMultiLvlLbl val="0"/>
      </c:catAx>
      <c:valAx>
        <c:axId val="11755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5463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/>
    </a:solidFill>
    <a:ln w="25400" cap="flat" cmpd="sng" algn="ctr">
      <a:solidFill>
        <a:schemeClr val="accent6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280.3</c:v>
                </c:pt>
                <c:pt idx="1">
                  <c:v>450.7</c:v>
                </c:pt>
                <c:pt idx="2">
                  <c:v>481.7</c:v>
                </c:pt>
                <c:pt idx="3">
                  <c:v>443.8</c:v>
                </c:pt>
                <c:pt idx="4">
                  <c:v>447.5</c:v>
                </c:pt>
                <c:pt idx="5">
                  <c:v>369.6</c:v>
                </c:pt>
                <c:pt idx="6">
                  <c:v>552.29999999999995</c:v>
                </c:pt>
                <c:pt idx="7" formatCode="0.0">
                  <c:v>444</c:v>
                </c:pt>
                <c:pt idx="8">
                  <c:v>488.4</c:v>
                </c:pt>
                <c:pt idx="9">
                  <c:v>536.5</c:v>
                </c:pt>
                <c:pt idx="10">
                  <c:v>589.5</c:v>
                </c:pt>
                <c:pt idx="11">
                  <c:v>578.70000000000005</c:v>
                </c:pt>
                <c:pt idx="12">
                  <c:v>651.29999999999995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33-4A3D-837F-160EEA72D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9016832"/>
        <c:axId val="119022720"/>
        <c:axId val="0"/>
      </c:bar3DChart>
      <c:catAx>
        <c:axId val="11901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022720"/>
        <c:crosses val="autoZero"/>
        <c:auto val="1"/>
        <c:lblAlgn val="ctr"/>
        <c:lblOffset val="100"/>
        <c:noMultiLvlLbl val="0"/>
      </c:catAx>
      <c:valAx>
        <c:axId val="11902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016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92D05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  <c:pt idx="9">
                  <c:v>128.5</c:v>
                </c:pt>
                <c:pt idx="10">
                  <c:v>132.4</c:v>
                </c:pt>
                <c:pt idx="11">
                  <c:v>151.30000000000001</c:v>
                </c:pt>
                <c:pt idx="12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4-4905-8494-8CB1F34EED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  <c:pt idx="5">
                  <c:v>280.3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44-4905-8494-8CB1F34EED7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42.4</c:v>
                </c:pt>
                <c:pt idx="1">
                  <c:v>0.3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44-4905-8494-8CB1F34EED7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  <c:pt idx="5">
                  <c:v>17.7</c:v>
                </c:pt>
                <c:pt idx="6">
                  <c:v>37.700000000000003</c:v>
                </c:pt>
                <c:pt idx="7" formatCode="0.0">
                  <c:v>41</c:v>
                </c:pt>
                <c:pt idx="8">
                  <c:v>58.6</c:v>
                </c:pt>
                <c:pt idx="9">
                  <c:v>76.400000000000006</c:v>
                </c:pt>
                <c:pt idx="10">
                  <c:v>69.5</c:v>
                </c:pt>
                <c:pt idx="11">
                  <c:v>86.4</c:v>
                </c:pt>
                <c:pt idx="12">
                  <c:v>75.599999999999994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44-4905-8494-8CB1F34EED7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Лист1!$F$2:$F$14</c:f>
              <c:numCache>
                <c:formatCode>General</c:formatCode>
                <c:ptCount val="13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  <c:pt idx="5" formatCode="0.0">
                  <c:v>352</c:v>
                </c:pt>
                <c:pt idx="6">
                  <c:v>514.6</c:v>
                </c:pt>
                <c:pt idx="7" formatCode="0.0">
                  <c:v>403</c:v>
                </c:pt>
                <c:pt idx="8">
                  <c:v>429.8</c:v>
                </c:pt>
                <c:pt idx="9">
                  <c:v>460.1</c:v>
                </c:pt>
                <c:pt idx="10">
                  <c:v>520</c:v>
                </c:pt>
                <c:pt idx="11">
                  <c:v>492.3</c:v>
                </c:pt>
                <c:pt idx="12">
                  <c:v>575.70000000000005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44-4905-8494-8CB1F34EED7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Лист1!$G$2:$G$14</c:f>
              <c:numCache>
                <c:formatCode>General</c:formatCode>
                <c:ptCount val="13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  <c:pt idx="5" formatCode="0.0">
                  <c:v>0.8</c:v>
                </c:pt>
                <c:pt idx="6">
                  <c:v>1.4</c:v>
                </c:pt>
                <c:pt idx="7">
                  <c:v>1.3</c:v>
                </c:pt>
                <c:pt idx="8">
                  <c:v>1.7</c:v>
                </c:pt>
                <c:pt idx="9">
                  <c:v>1.5</c:v>
                </c:pt>
                <c:pt idx="10">
                  <c:v>0.6</c:v>
                </c:pt>
                <c:pt idx="11">
                  <c:v>0.5</c:v>
                </c:pt>
                <c:pt idx="1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44-4905-8494-8CB1F34EED7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Лист1!$H$2:$H$14</c:f>
              <c:numCache>
                <c:formatCode>General</c:formatCode>
                <c:ptCount val="13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44-4905-8494-8CB1F34EED7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Лист1!$I$2:$I$14</c:f>
              <c:numCache>
                <c:formatCode>General</c:formatCode>
                <c:ptCount val="13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  <c:pt idx="5">
                  <c:v>43.3</c:v>
                </c:pt>
                <c:pt idx="6">
                  <c:v>84.4</c:v>
                </c:pt>
                <c:pt idx="7">
                  <c:v>102.6</c:v>
                </c:pt>
                <c:pt idx="8">
                  <c:v>106.1</c:v>
                </c:pt>
                <c:pt idx="9">
                  <c:v>105.9</c:v>
                </c:pt>
                <c:pt idx="10">
                  <c:v>109.7</c:v>
                </c:pt>
                <c:pt idx="11">
                  <c:v>118</c:v>
                </c:pt>
                <c:pt idx="12">
                  <c:v>142.30000000000001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944-4905-8494-8CB1F34EED7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Лист1!$J$2:$J$14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</c:v>
                </c:pt>
                <c:pt idx="4">
                  <c:v>0</c:v>
                </c:pt>
                <c:pt idx="5">
                  <c:v>0</c:v>
                </c:pt>
                <c:pt idx="6">
                  <c:v>658.5</c:v>
                </c:pt>
                <c:pt idx="7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44-4905-8494-8CB1F34EED7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Лист1!$K$2:$K$14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  <c:pt idx="5" formatCode="0.0">
                  <c:v>10</c:v>
                </c:pt>
                <c:pt idx="6">
                  <c:v>8.5</c:v>
                </c:pt>
                <c:pt idx="7">
                  <c:v>5.4</c:v>
                </c:pt>
                <c:pt idx="8">
                  <c:v>39.9</c:v>
                </c:pt>
                <c:pt idx="9">
                  <c:v>42.3</c:v>
                </c:pt>
                <c:pt idx="10">
                  <c:v>2.2999999999999998</c:v>
                </c:pt>
                <c:pt idx="11">
                  <c:v>28.5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944-4905-8494-8CB1F34EE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113600"/>
        <c:axId val="119115136"/>
        <c:axId val="0"/>
      </c:bar3DChart>
      <c:catAx>
        <c:axId val="11911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115136"/>
        <c:crosses val="autoZero"/>
        <c:auto val="1"/>
        <c:lblAlgn val="ctr"/>
        <c:lblOffset val="100"/>
        <c:noMultiLvlLbl val="0"/>
      </c:catAx>
      <c:valAx>
        <c:axId val="11911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11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155"/>
          <c:y val="1.2748009254091567E-2"/>
          <c:w val="0.27810574025469037"/>
          <c:h val="0.98725199074590708"/>
        </c:manualLayout>
      </c:layout>
      <c:overlay val="0"/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7712,9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7026"/>
          <c:y val="2.573092780163204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144737738931479E-3"/>
          <c:y val="9.3271205820899525E-2"/>
          <c:w val="0.58973250243136188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solidFill>
                <a:srgbClr val="FF00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5663.7</c:v>
                </c:pt>
                <c:pt idx="1">
                  <c:v>130.1</c:v>
                </c:pt>
                <c:pt idx="2">
                  <c:v>22.6</c:v>
                </c:pt>
                <c:pt idx="3">
                  <c:v>367.5</c:v>
                </c:pt>
                <c:pt idx="4">
                  <c:v>297.39999999999998</c:v>
                </c:pt>
                <c:pt idx="5">
                  <c:v>0</c:v>
                </c:pt>
                <c:pt idx="6">
                  <c:v>1050</c:v>
                </c:pt>
                <c:pt idx="7" formatCode="0.0">
                  <c:v>181.6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2F-4334-84E8-4FE0A6E9C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275380171556485"/>
          <c:y val="1.2673541017714375E-2"/>
          <c:w val="0.337970900884562"/>
          <c:h val="0.987326458982285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sideWall>
    <c:backWall>
      <c:thickness val="0"/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numRef>
              <c:f>Лист1!$A$2:$A$14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5600.5</c:v>
                </c:pt>
                <c:pt idx="1">
                  <c:v>4800.8</c:v>
                </c:pt>
                <c:pt idx="2">
                  <c:v>5359.9</c:v>
                </c:pt>
                <c:pt idx="3">
                  <c:v>5328.7</c:v>
                </c:pt>
                <c:pt idx="4">
                  <c:v>5357.7</c:v>
                </c:pt>
                <c:pt idx="5">
                  <c:v>5886.7</c:v>
                </c:pt>
                <c:pt idx="6">
                  <c:v>4465.2</c:v>
                </c:pt>
                <c:pt idx="7">
                  <c:v>4414.6000000000004</c:v>
                </c:pt>
                <c:pt idx="8">
                  <c:v>5405.7</c:v>
                </c:pt>
                <c:pt idx="9">
                  <c:v>5386.1</c:v>
                </c:pt>
                <c:pt idx="10">
                  <c:v>5520.5</c:v>
                </c:pt>
                <c:pt idx="11">
                  <c:v>6526.2</c:v>
                </c:pt>
                <c:pt idx="12">
                  <c:v>7712.9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F-4B37-9DC0-37FB22B8E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5401472"/>
        <c:axId val="119356032"/>
        <c:axId val="0"/>
      </c:bar3DChart>
      <c:catAx>
        <c:axId val="13540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9356032"/>
        <c:crosses val="autoZero"/>
        <c:auto val="1"/>
        <c:lblAlgn val="ctr"/>
        <c:lblOffset val="100"/>
        <c:noMultiLvlLbl val="0"/>
      </c:catAx>
      <c:valAx>
        <c:axId val="11935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5401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Информация                                          об исполнении бюджета Романовского  сельского поселения                                                  за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2023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год</a:t>
            </a:r>
            <a:endParaRPr lang="ru-RU" sz="4000" b="1" i="1" dirty="0">
              <a:solidFill>
                <a:schemeClr val="tx1"/>
              </a:solidFill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Романовского сельского поселения в </a:t>
            </a:r>
            <a:r>
              <a:rPr lang="ru-RU" sz="3200" b="1" dirty="0" smtClean="0"/>
              <a:t>2023году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909433"/>
              </p:ext>
            </p:extLst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Романовского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2838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Романовского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3996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398710"/>
              </p:ext>
            </p:extLst>
          </p:nvPr>
        </p:nvGraphicFramePr>
        <p:xfrm>
          <a:off x="500034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году, тыс.рублей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881776"/>
              </p:ext>
            </p:extLst>
          </p:nvPr>
        </p:nvGraphicFramePr>
        <p:xfrm>
          <a:off x="457200" y="1214422"/>
          <a:ext cx="818676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Романовского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9259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3752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Романовского сельского поселения в </a:t>
            </a:r>
            <a:r>
              <a:rPr lang="ru-RU" sz="2800" b="1" dirty="0" smtClean="0"/>
              <a:t>2023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году составил </a:t>
            </a:r>
            <a:r>
              <a:rPr lang="ru-RU" sz="2800" b="1" i="1" dirty="0" smtClean="0"/>
              <a:t>1044,8тыс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882163"/>
              </p:ext>
            </p:extLst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2023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1044,8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983089"/>
              </p:ext>
            </p:extLst>
          </p:nvPr>
        </p:nvGraphicFramePr>
        <p:xfrm>
          <a:off x="457200" y="2000238"/>
          <a:ext cx="8186766" cy="4196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18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доходы-902,5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лиц-251,0тыс.рублей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</a:t>
                      </a:r>
                      <a:r>
                        <a:rPr lang="ru-RU" dirty="0" smtClean="0"/>
                        <a:t>лиц-75,6тыс.рублей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</a:t>
                      </a:r>
                      <a:r>
                        <a:rPr lang="ru-RU" dirty="0" smtClean="0"/>
                        <a:t>налог-575,7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</a:t>
                      </a:r>
                      <a:r>
                        <a:rPr lang="ru-RU" dirty="0" smtClean="0"/>
                        <a:t>пошлина-0,2тыс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Неналоговые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доходы-142,3тыс.рублей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аренды земельных участков после </a:t>
                      </a:r>
                      <a:r>
                        <a:rPr lang="ru-RU" dirty="0" smtClean="0"/>
                        <a:t>разграничения-142,3тыс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штрафы.санкции-0,0тыс</a:t>
                      </a:r>
                      <a:r>
                        <a:rPr lang="ru-RU" dirty="0" smtClean="0"/>
                        <a:t>. руб.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Романовского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6536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2071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1823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926987"/>
              </p:ext>
            </p:extLst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24217</TotalTime>
  <Words>210</Words>
  <Application>Microsoft Office PowerPoint</Application>
  <PresentationFormat>Экран (4:3)</PresentationFormat>
  <Paragraphs>33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Batang</vt:lpstr>
      <vt:lpstr>Calibri</vt:lpstr>
      <vt:lpstr>Georgia</vt:lpstr>
      <vt:lpstr>Times New Roman</vt:lpstr>
      <vt:lpstr>Тема Office</vt:lpstr>
      <vt:lpstr>Информация                                          об исполнении бюджета Романовского  сельского поселения                                                  за 2023 год</vt:lpstr>
      <vt:lpstr>Динамика доходов Романовского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Романовского сельского поселения в 2023  году составил 1044,8тыс. руб</vt:lpstr>
      <vt:lpstr>Объем налоговых и неналоговых доходов  в 2023 году составил     1044,8 тыс. рублей</vt:lpstr>
      <vt:lpstr>Безвозмездные поступления в бюджет Романовского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Романовского сельского поселения в 2023году</vt:lpstr>
      <vt:lpstr>Динамика расходов бюджета Романовского сельского поселения , тыс.рублей</vt:lpstr>
      <vt:lpstr>Динамика расходов бюджета Романовского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2023  году, тыс.рублей</vt:lpstr>
    </vt:vector>
  </TitlesOfParts>
  <Company>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user</cp:lastModifiedBy>
  <cp:revision>120</cp:revision>
  <dcterms:created xsi:type="dcterms:W3CDTF">2014-05-16T12:09:48Z</dcterms:created>
  <dcterms:modified xsi:type="dcterms:W3CDTF">2025-01-21T12:55:18Z</dcterms:modified>
</cp:coreProperties>
</file>