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880,3</a:t>
            </a:r>
            <a:endParaRPr lang="ru-RU" dirty="0" smtClean="0"/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405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880,3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167,2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7.3466997180907975E-2"/>
                  <c:y val="5.964298672948007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5"/>
                <c:pt idx="0" formatCode="General">
                  <c:v>159.69999999999999</c:v>
                </c:pt>
                <c:pt idx="1">
                  <c:v>85</c:v>
                </c:pt>
                <c:pt idx="2" formatCode="General">
                  <c:v>460.8</c:v>
                </c:pt>
                <c:pt idx="3" formatCode="General">
                  <c:v>0.2</c:v>
                </c:pt>
                <c:pt idx="4" formatCode="General">
                  <c:v>174.6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58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79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 formatCode="0.0">
                  <c:v>5153.7</c:v>
                </c:pt>
                <c:pt idx="7">
                  <c:v>3716.8</c:v>
                </c:pt>
                <c:pt idx="8">
                  <c:v>6551.1</c:v>
                </c:pt>
                <c:pt idx="9">
                  <c:v>5240.8999999999996</c:v>
                </c:pt>
                <c:pt idx="10">
                  <c:v>4716.8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70.099999999999994</c:v>
                </c:pt>
                <c:pt idx="1">
                  <c:v>69.5</c:v>
                </c:pt>
                <c:pt idx="2" formatCode="0.0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96.1</c:v>
                </c:pt>
                <c:pt idx="6">
                  <c:v>111</c:v>
                </c:pt>
                <c:pt idx="7">
                  <c:v>109.9</c:v>
                </c:pt>
                <c:pt idx="8">
                  <c:v>138.30000000000001</c:v>
                </c:pt>
                <c:pt idx="9">
                  <c:v>143.1</c:v>
                </c:pt>
                <c:pt idx="1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 formatCode="0.0">
                  <c:v>36</c:v>
                </c:pt>
                <c:pt idx="6">
                  <c:v>34.200000000000003</c:v>
                </c:pt>
                <c:pt idx="7" formatCode="0.0">
                  <c:v>74</c:v>
                </c:pt>
                <c:pt idx="8">
                  <c:v>77.400000000000006</c:v>
                </c:pt>
                <c:pt idx="9">
                  <c:v>75.7</c:v>
                </c:pt>
                <c:pt idx="10">
                  <c:v>72.3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</c:numCache>
            </c:numRef>
          </c:val>
        </c:ser>
        <c:marker val="1"/>
        <c:axId val="113999232"/>
        <c:axId val="114001024"/>
      </c:lineChart>
      <c:catAx>
        <c:axId val="113999232"/>
        <c:scaling>
          <c:orientation val="minMax"/>
        </c:scaling>
        <c:axPos val="b"/>
        <c:tickLblPos val="nextTo"/>
        <c:crossAx val="114001024"/>
        <c:crosses val="autoZero"/>
        <c:auto val="1"/>
        <c:lblAlgn val="ctr"/>
        <c:lblOffset val="100"/>
      </c:catAx>
      <c:valAx>
        <c:axId val="114001024"/>
        <c:scaling>
          <c:orientation val="minMax"/>
        </c:scaling>
        <c:axPos val="l"/>
        <c:majorGridlines/>
        <c:numFmt formatCode="General" sourceLinked="1"/>
        <c:tickLblPos val="nextTo"/>
        <c:crossAx val="11399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626563755122785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8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6899</c:v>
                </c:pt>
                <c:pt idx="8" formatCode="0.0">
                  <c:v>4626.3999999999996</c:v>
                </c:pt>
                <c:pt idx="9">
                  <c:v>7568.1</c:v>
                </c:pt>
                <c:pt idx="10">
                  <c:v>6215.5</c:v>
                </c:pt>
                <c:pt idx="11">
                  <c:v>5714.6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110.8</c:v>
                </c:pt>
                <c:pt idx="8">
                  <c:v>109.7</c:v>
                </c:pt>
                <c:pt idx="9">
                  <c:v>138.1</c:v>
                </c:pt>
                <c:pt idx="10">
                  <c:v>142.9</c:v>
                </c:pt>
                <c:pt idx="11">
                  <c:v>0</c:v>
                </c:pt>
              </c:numCache>
            </c:numRef>
          </c:val>
        </c:ser>
        <c:axId val="113914240"/>
        <c:axId val="113915776"/>
      </c:barChart>
      <c:catAx>
        <c:axId val="113914240"/>
        <c:scaling>
          <c:orientation val="minMax"/>
        </c:scaling>
        <c:axPos val="b"/>
        <c:numFmt formatCode="General" sourceLinked="1"/>
        <c:tickLblPos val="nextTo"/>
        <c:crossAx val="113915776"/>
        <c:crosses val="autoZero"/>
        <c:auto val="1"/>
        <c:lblAlgn val="ctr"/>
        <c:lblOffset val="100"/>
      </c:catAx>
      <c:valAx>
        <c:axId val="113915776"/>
        <c:scaling>
          <c:orientation val="minMax"/>
        </c:scaling>
        <c:axPos val="l"/>
        <c:majorGridlines/>
        <c:numFmt formatCode="General" sourceLinked="1"/>
        <c:tickLblPos val="none"/>
        <c:crossAx val="113914240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7706,4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"/>
          <c:y val="3.555021026946934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0,0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6019.9</c:v>
                </c:pt>
                <c:pt idx="1">
                  <c:v>138.1</c:v>
                </c:pt>
                <c:pt idx="2" formatCode="General">
                  <c:v>20</c:v>
                </c:pt>
                <c:pt idx="3" formatCode="General">
                  <c:v>77.400000000000006</c:v>
                </c:pt>
                <c:pt idx="4" formatCode="General">
                  <c:v>150</c:v>
                </c:pt>
                <c:pt idx="5">
                  <c:v>0</c:v>
                </c:pt>
                <c:pt idx="6" formatCode="General">
                  <c:v>1111</c:v>
                </c:pt>
                <c:pt idx="7">
                  <c:v>190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8"/>
          <c:y val="2.1609825202542472E-2"/>
          <c:w val="0.33250006907031443"/>
          <c:h val="0.97292184809346316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6358,6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82E-2"/>
          <c:y val="2.244834460506445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5187.3999999999996</c:v>
                </c:pt>
                <c:pt idx="1">
                  <c:v>142.9</c:v>
                </c:pt>
                <c:pt idx="2" formatCode="General">
                  <c:v>0</c:v>
                </c:pt>
                <c:pt idx="3" formatCode="General">
                  <c:v>75.7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952.6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8"/>
          <c:y val="2.1609825202542451E-2"/>
          <c:w val="0.33250006907031443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5714,8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43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5714.8</c:v>
                </c:pt>
                <c:pt idx="1">
                  <c:v>0</c:v>
                </c:pt>
                <c:pt idx="2">
                  <c:v>0</c:v>
                </c:pt>
                <c:pt idx="3">
                  <c:v>72.3</c:v>
                </c:pt>
                <c:pt idx="4">
                  <c:v>0</c:v>
                </c:pt>
                <c:pt idx="5">
                  <c:v>0</c:v>
                </c:pt>
                <c:pt idx="6">
                  <c:v>952.6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8"/>
          <c:y val="5.8875864052565794E-3"/>
          <c:w val="0.33250006907031443"/>
          <c:h val="0.97292184809346316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27"/>
          <c:y val="5.1836158192090385E-2"/>
          <c:w val="0.54781036132165617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6526.2</c:v>
                </c:pt>
                <c:pt idx="7">
                  <c:v>4736.3</c:v>
                </c:pt>
                <c:pt idx="8">
                  <c:v>4380.1000000000004</c:v>
                </c:pt>
                <c:pt idx="9" formatCode="0.0">
                  <c:v>4275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111</c:v>
                </c:pt>
                <c:pt idx="7">
                  <c:v>74.5</c:v>
                </c:pt>
                <c:pt idx="8">
                  <c:v>179.5</c:v>
                </c:pt>
                <c:pt idx="9">
                  <c:v>286.60000000000002</c:v>
                </c:pt>
              </c:numCache>
            </c:numRef>
          </c:val>
        </c:ser>
        <c:axId val="116529024"/>
        <c:axId val="116530560"/>
      </c:barChart>
      <c:catAx>
        <c:axId val="116529024"/>
        <c:scaling>
          <c:orientation val="minMax"/>
        </c:scaling>
        <c:axPos val="b"/>
        <c:numFmt formatCode="General" sourceLinked="1"/>
        <c:tickLblPos val="nextTo"/>
        <c:crossAx val="116530560"/>
        <c:crosses val="autoZero"/>
        <c:auto val="1"/>
        <c:lblAlgn val="ctr"/>
        <c:lblOffset val="100"/>
      </c:catAx>
      <c:valAx>
        <c:axId val="116530560"/>
        <c:scaling>
          <c:orientation val="minMax"/>
        </c:scaling>
        <c:axPos val="l"/>
        <c:majorGridlines/>
        <c:numFmt formatCode="0.0" sourceLinked="1"/>
        <c:tickLblPos val="nextTo"/>
        <c:crossAx val="116529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170</c:v>
                </c:pt>
                <c:pt idx="1">
                  <c:v>0</c:v>
                </c:pt>
                <c:pt idx="2">
                  <c:v>20</c:v>
                </c:pt>
                <c:pt idx="3">
                  <c:v>1111</c:v>
                </c:pt>
                <c:pt idx="4">
                  <c:v>0</c:v>
                </c:pt>
                <c:pt idx="5">
                  <c:v>77.400000000000006</c:v>
                </c:pt>
                <c:pt idx="6">
                  <c:v>0</c:v>
                </c:pt>
                <c:pt idx="7">
                  <c:v>6189.7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9E-2"/>
          <c:w val="0.332435112277633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52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952.6</c:v>
                </c:pt>
                <c:pt idx="4" formatCode="General">
                  <c:v>75.7</c:v>
                </c:pt>
                <c:pt idx="5" formatCode="General">
                  <c:v>5031.8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14342912"/>
        <c:axId val="114356992"/>
      </c:barChart>
      <c:catAx>
        <c:axId val="114342912"/>
        <c:scaling>
          <c:orientation val="minMax"/>
        </c:scaling>
        <c:axPos val="b"/>
        <c:tickLblPos val="nextTo"/>
        <c:crossAx val="114356992"/>
        <c:crosses val="autoZero"/>
        <c:auto val="1"/>
        <c:lblAlgn val="ctr"/>
        <c:lblOffset val="100"/>
      </c:catAx>
      <c:valAx>
        <c:axId val="114356992"/>
        <c:scaling>
          <c:orientation val="minMax"/>
        </c:scaling>
        <c:axPos val="l"/>
        <c:majorGridlines/>
        <c:numFmt formatCode="General" sourceLinked="1"/>
        <c:tickLblPos val="nextTo"/>
        <c:crossAx val="114342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952.6</c:v>
                </c:pt>
                <c:pt idx="4" formatCode="General">
                  <c:v>72.3</c:v>
                </c:pt>
                <c:pt idx="5" formatCode="General">
                  <c:v>4403.8999999999996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17678080"/>
        <c:axId val="117679616"/>
        <c:axId val="0"/>
      </c:bar3DChart>
      <c:catAx>
        <c:axId val="117678080"/>
        <c:scaling>
          <c:orientation val="minMax"/>
        </c:scaling>
        <c:axPos val="b"/>
        <c:tickLblPos val="nextTo"/>
        <c:crossAx val="117679616"/>
        <c:crosses val="autoZero"/>
        <c:auto val="1"/>
        <c:lblAlgn val="ctr"/>
        <c:lblOffset val="100"/>
      </c:catAx>
      <c:valAx>
        <c:axId val="117679616"/>
        <c:scaling>
          <c:orientation val="minMax"/>
        </c:scaling>
        <c:axPos val="l"/>
        <c:majorGridlines/>
        <c:numFmt formatCode="General" sourceLinked="1"/>
        <c:tickLblPos val="nextTo"/>
        <c:crossAx val="11767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06E-2"/>
          <c:w val="0.33271689997083853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898,9тыс.рублей</a:t>
            </a:r>
            <a:endParaRPr lang="ru-RU" dirty="0"/>
          </a:p>
        </c:rich>
      </c:tx>
      <c:layout>
        <c:manualLayout>
          <c:xMode val="edge"/>
          <c:yMode val="edge"/>
          <c:x val="3.0100247885680956E-2"/>
          <c:y val="9.8578172740809468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898,90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168,4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1121318168562241E-2"/>
                  <c:y val="9.281234695678215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169.8</c:v>
                </c:pt>
                <c:pt idx="1">
                  <c:v>93.5</c:v>
                </c:pt>
                <c:pt idx="2">
                  <c:v>460.8</c:v>
                </c:pt>
                <c:pt idx="3">
                  <c:v>0.2</c:v>
                </c:pt>
                <c:pt idx="4">
                  <c:v>174.6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925,5 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8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925,5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169,7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503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Лист1!$A$2:$A$9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925.5</c:v>
                </c:pt>
                <c:pt idx="1">
                  <c:v>102.8</c:v>
                </c:pt>
                <c:pt idx="2">
                  <c:v>460.8</c:v>
                </c:pt>
                <c:pt idx="3">
                  <c:v>0.2</c:v>
                </c:pt>
                <c:pt idx="4">
                  <c:v>174.6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48.5</c:v>
                </c:pt>
                <c:pt idx="4">
                  <c:v>29.4</c:v>
                </c:pt>
                <c:pt idx="5">
                  <c:v>32.299999999999997</c:v>
                </c:pt>
                <c:pt idx="6" formatCode="0.0">
                  <c:v>86.5</c:v>
                </c:pt>
                <c:pt idx="7" formatCode="0.0">
                  <c:v>85</c:v>
                </c:pt>
                <c:pt idx="8" formatCode="0.0">
                  <c:v>85</c:v>
                </c:pt>
                <c:pt idx="9" formatCode="0.0">
                  <c:v>93.5</c:v>
                </c:pt>
                <c:pt idx="10">
                  <c:v>102.8</c:v>
                </c:pt>
              </c:numCache>
            </c:numRef>
          </c:val>
          <c:bubble3D val="1"/>
        </c:ser>
        <c:dLbls>
          <c:showVal val="1"/>
        </c:dLbls>
        <c:overlap val="100"/>
        <c:axId val="104813696"/>
        <c:axId val="104815232"/>
      </c:barChart>
      <c:catAx>
        <c:axId val="104813696"/>
        <c:scaling>
          <c:orientation val="minMax"/>
        </c:scaling>
        <c:axPos val="b"/>
        <c:tickLblPos val="nextTo"/>
        <c:crossAx val="104815232"/>
        <c:crosses val="autoZero"/>
        <c:auto val="1"/>
        <c:lblAlgn val="ctr"/>
        <c:lblOffset val="100"/>
      </c:catAx>
      <c:valAx>
        <c:axId val="104815232"/>
        <c:scaling>
          <c:orientation val="minMax"/>
        </c:scaling>
        <c:axPos val="l"/>
        <c:majorGridlines/>
        <c:numFmt formatCode="General" sourceLinked="1"/>
        <c:tickLblPos val="nextTo"/>
        <c:crossAx val="10481369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2025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17.7</c:v>
                </c:pt>
                <c:pt idx="1">
                  <c:v>37.700000000000003</c:v>
                </c:pt>
                <c:pt idx="2" formatCode="0.0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86.5</c:v>
                </c:pt>
                <c:pt idx="7" formatCode="0.0">
                  <c:v>85</c:v>
                </c:pt>
                <c:pt idx="8" formatCode="0.0">
                  <c:v>85</c:v>
                </c:pt>
                <c:pt idx="9" formatCode="0.0">
                  <c:v>93.5</c:v>
                </c:pt>
                <c:pt idx="10">
                  <c:v>102.8</c:v>
                </c:pt>
              </c:numCache>
            </c:numRef>
          </c:val>
        </c:ser>
        <c:dLbls>
          <c:showVal val="1"/>
        </c:dLbls>
        <c:shape val="box"/>
        <c:axId val="104803712"/>
        <c:axId val="113673344"/>
        <c:axId val="0"/>
      </c:bar3DChart>
      <c:catAx>
        <c:axId val="104803712"/>
        <c:scaling>
          <c:orientation val="minMax"/>
        </c:scaling>
        <c:axPos val="b"/>
        <c:tickLblPos val="nextTo"/>
        <c:crossAx val="113673344"/>
        <c:crosses val="autoZero"/>
        <c:auto val="1"/>
        <c:lblAlgn val="ctr"/>
        <c:lblOffset val="100"/>
      </c:catAx>
      <c:valAx>
        <c:axId val="113673344"/>
        <c:scaling>
          <c:orientation val="minMax"/>
        </c:scaling>
        <c:axPos val="l"/>
        <c:majorGridlines/>
        <c:numFmt formatCode="General" sourceLinked="1"/>
        <c:tickLblPos val="nextTo"/>
        <c:crossAx val="1048037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</c:v>
                </c:pt>
                <c:pt idx="5" formatCode="0.0">
                  <c:v>520</c:v>
                </c:pt>
                <c:pt idx="6">
                  <c:v>492.3</c:v>
                </c:pt>
                <c:pt idx="7">
                  <c:v>464.2</c:v>
                </c:pt>
                <c:pt idx="8">
                  <c:v>460.8</c:v>
                </c:pt>
                <c:pt idx="9">
                  <c:v>460.8</c:v>
                </c:pt>
                <c:pt idx="10">
                  <c:v>460.8</c:v>
                </c:pt>
              </c:numCache>
            </c:numRef>
          </c:val>
        </c:ser>
        <c:shape val="cone"/>
        <c:axId val="113849856"/>
        <c:axId val="113851392"/>
        <c:axId val="0"/>
      </c:bar3DChart>
      <c:catAx>
        <c:axId val="1138498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3851392"/>
        <c:crosses val="autoZero"/>
        <c:auto val="1"/>
        <c:lblAlgn val="ctr"/>
        <c:lblOffset val="100"/>
      </c:catAx>
      <c:valAx>
        <c:axId val="11385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1384985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0.2</c:v>
                </c:pt>
                <c:pt idx="6" formatCode="0.0">
                  <c:v>0.5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</c:numCache>
            </c:numRef>
          </c:val>
        </c:ser>
        <c:shape val="cylinder"/>
        <c:axId val="113885184"/>
        <c:axId val="113886720"/>
        <c:axId val="0"/>
      </c:bar3DChart>
      <c:catAx>
        <c:axId val="113885184"/>
        <c:scaling>
          <c:orientation val="minMax"/>
        </c:scaling>
        <c:axPos val="b"/>
        <c:tickLblPos val="nextTo"/>
        <c:crossAx val="113886720"/>
        <c:crosses val="autoZero"/>
        <c:auto val="1"/>
        <c:lblAlgn val="ctr"/>
        <c:lblOffset val="100"/>
      </c:catAx>
      <c:valAx>
        <c:axId val="113886720"/>
        <c:scaling>
          <c:orientation val="minMax"/>
        </c:scaling>
        <c:axPos val="l"/>
        <c:majorGridlines/>
        <c:numFmt formatCode="General" sourceLinked="1"/>
        <c:tickLblPos val="nextTo"/>
        <c:crossAx val="11388518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 formatCode="0.0">
                  <c:v>118</c:v>
                </c:pt>
                <c:pt idx="7" formatCode="0.0">
                  <c:v>118</c:v>
                </c:pt>
                <c:pt idx="8" formatCode="0.0">
                  <c:v>174.6</c:v>
                </c:pt>
                <c:pt idx="9" formatCode="0.0">
                  <c:v>174.6</c:v>
                </c:pt>
                <c:pt idx="10">
                  <c:v>174.6</c:v>
                </c:pt>
              </c:numCache>
            </c:numRef>
          </c:val>
        </c:ser>
        <c:axId val="108193664"/>
        <c:axId val="108195200"/>
      </c:barChart>
      <c:catAx>
        <c:axId val="108193664"/>
        <c:scaling>
          <c:orientation val="minMax"/>
        </c:scaling>
        <c:axPos val="l"/>
        <c:numFmt formatCode="0%" sourceLinked="1"/>
        <c:tickLblPos val="nextTo"/>
        <c:crossAx val="108195200"/>
        <c:crosses val="autoZero"/>
        <c:auto val="1"/>
        <c:lblAlgn val="ctr"/>
        <c:lblOffset val="100"/>
      </c:catAx>
      <c:valAx>
        <c:axId val="108195200"/>
        <c:scaling>
          <c:orientation val="minMax"/>
        </c:scaling>
        <c:axPos val="b"/>
        <c:numFmt formatCode="General" sourceLinked="1"/>
        <c:tickLblPos val="nextTo"/>
        <c:crossAx val="108193664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28.5</c:v>
                </c:pt>
                <c:pt idx="7" formatCode="0.0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hape val="box"/>
        <c:axId val="113803648"/>
        <c:axId val="113805184"/>
        <c:axId val="0"/>
      </c:bar3DChart>
      <c:catAx>
        <c:axId val="113803648"/>
        <c:scaling>
          <c:orientation val="minMax"/>
        </c:scaling>
        <c:axPos val="l"/>
        <c:tickLblPos val="nextTo"/>
        <c:crossAx val="113805184"/>
        <c:crosses val="autoZero"/>
        <c:auto val="1"/>
        <c:lblAlgn val="ctr"/>
        <c:lblOffset val="100"/>
      </c:catAx>
      <c:valAx>
        <c:axId val="113805184"/>
        <c:scaling>
          <c:orientation val="minMax"/>
        </c:scaling>
        <c:axPos val="b"/>
        <c:majorGridlines/>
        <c:numFmt formatCode="General" sourceLinked="1"/>
        <c:tickLblPos val="nextTo"/>
        <c:crossAx val="11380364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</a:t>
          </a:r>
          <a:r>
            <a:rPr lang="ru-RU" i="1" baseline="0" dirty="0" smtClean="0"/>
            <a:t>2024 </a:t>
          </a:r>
          <a:r>
            <a:rPr lang="ru-RU" i="1" baseline="0" dirty="0" smtClean="0"/>
            <a:t>год и плановый период </a:t>
          </a:r>
          <a:r>
            <a:rPr lang="ru-RU" i="1" baseline="0" dirty="0" smtClean="0"/>
            <a:t>2025 </a:t>
          </a:r>
          <a:r>
            <a:rPr lang="ru-RU" i="1" baseline="0" dirty="0" smtClean="0"/>
            <a:t>и </a:t>
          </a:r>
          <a:r>
            <a:rPr lang="ru-RU" i="1" baseline="0" dirty="0" smtClean="0"/>
            <a:t>2026 </a:t>
          </a:r>
          <a:r>
            <a:rPr lang="ru-RU" i="1" baseline="0" dirty="0" smtClean="0"/>
            <a:t>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2023 год и плановый период 2024 и 2025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2024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2026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2024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2026годы</a:t>
                      </a: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2026году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622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426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108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500198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7706,4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6358,6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5714,8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925,5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6826,1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5459,7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4789,3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7706,4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6358,6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5714,8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33017</TotalTime>
  <Words>776</Words>
  <Application>Microsoft Office PowerPoint</Application>
  <PresentationFormat>Экран (4:3)</PresentationFormat>
  <Paragraphs>183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2023 год и плановый период 2024 и 2025 годов :</vt:lpstr>
      <vt:lpstr>Основные понятия</vt:lpstr>
      <vt:lpstr>Проект бюджета на 2024 год и плановый период 2025 и 2026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2024 год и плановый период 2025 и 2026 годов, тыс.рублей </vt:lpstr>
      <vt:lpstr>Структура налоговых и неналоговых доходов бюджета Романовского сельского поселения Дубовского района в 2024 году, тыс. рублей</vt:lpstr>
      <vt:lpstr>Структура налоговых и неналоговых доходов бюджета Романовского сельского поселения Дубовского района в 2025 году, тыс. рублей</vt:lpstr>
      <vt:lpstr>Структура налоговых и неналоговых доходов бюджета Романовского сельского поселения Дубовского района в 2026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2024 году, тыс.руб.</vt:lpstr>
      <vt:lpstr>Структура расходов бюджета в 2025 году, тыс.руб.</vt:lpstr>
      <vt:lpstr>Структура расходов бюджета в 2026году,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2026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265</cp:revision>
  <dcterms:created xsi:type="dcterms:W3CDTF">2014-05-16T12:09:48Z</dcterms:created>
  <dcterms:modified xsi:type="dcterms:W3CDTF">2023-12-18T13:28:31Z</dcterms:modified>
</cp:coreProperties>
</file>