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67" d="100"/>
          <a:sy n="67" d="100"/>
        </p:scale>
        <p:origin x="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1298,0</a:t>
            </a:r>
            <a:endParaRPr lang="ru-RU" dirty="0" smtClean="0"/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405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880,3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210,0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3FF-4CC0-8E33-D8716A262801}"/>
                </c:ext>
              </c:extLst>
            </c:dLbl>
            <c:dLbl>
              <c:idx val="1"/>
              <c:layout>
                <c:manualLayout>
                  <c:x val="-7.3466997180907975E-2"/>
                  <c:y val="5.96429867294800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85,9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FF-4CC0-8E33-D8716A2628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820,0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3FF-4CC0-8E33-D8716A26280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0,5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3FF-4CC0-8E33-D8716A26280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181,6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3FF-4CC0-8E33-D8716A26280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F-4CC0-8E33-D8716A26280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FF-4CC0-8E33-D8716A262801}"/>
                </c:ext>
              </c:extLst>
            </c:dLbl>
            <c:dLbl>
              <c:idx val="7"/>
              <c:showLegendKey val="0"/>
              <c:showVal val="0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F-4CC0-8E33-D8716A26280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FF-4CC0-8E33-D8716A2628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5"/>
                <c:pt idx="0" formatCode="General">
                  <c:v>159.69999999999999</c:v>
                </c:pt>
                <c:pt idx="1">
                  <c:v>85</c:v>
                </c:pt>
                <c:pt idx="2" formatCode="General">
                  <c:v>460.8</c:v>
                </c:pt>
                <c:pt idx="3" formatCode="General">
                  <c:v>0.2</c:v>
                </c:pt>
                <c:pt idx="4" formatCode="General">
                  <c:v>174.6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FF-4CC0-8E33-D8716A262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103783902012262"/>
          <c:y val="2.2560875263457392E-2"/>
          <c:w val="0.28970290172061958"/>
          <c:h val="0.958315538186699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79"/>
          <c:h val="0.620962844666160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 formatCode="0.0">
                  <c:v>5153.7</c:v>
                </c:pt>
                <c:pt idx="7">
                  <c:v>3716.8</c:v>
                </c:pt>
                <c:pt idx="8">
                  <c:v>6551.1</c:v>
                </c:pt>
                <c:pt idx="9">
                  <c:v>6811.5</c:v>
                </c:pt>
                <c:pt idx="10">
                  <c:v>5017.3999999999996</c:v>
                </c:pt>
                <c:pt idx="11">
                  <c:v>3681.4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C4-44C6-A444-091CF126A8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70.099999999999994</c:v>
                </c:pt>
                <c:pt idx="1">
                  <c:v>69.5</c:v>
                </c:pt>
                <c:pt idx="2" formatCode="0.0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96.1</c:v>
                </c:pt>
                <c:pt idx="6">
                  <c:v>111</c:v>
                </c:pt>
                <c:pt idx="7">
                  <c:v>109.9</c:v>
                </c:pt>
                <c:pt idx="8">
                  <c:v>157.30000000000001</c:v>
                </c:pt>
                <c:pt idx="9">
                  <c:v>175.6</c:v>
                </c:pt>
                <c:pt idx="10">
                  <c:v>191.7</c:v>
                </c:pt>
                <c:pt idx="11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C4-44C6-A444-091CF126A8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 formatCode="0.0">
                  <c:v>36</c:v>
                </c:pt>
                <c:pt idx="6">
                  <c:v>34.200000000000003</c:v>
                </c:pt>
                <c:pt idx="7" formatCode="0.0">
                  <c:v>74</c:v>
                </c:pt>
                <c:pt idx="8">
                  <c:v>77.400000000000006</c:v>
                </c:pt>
                <c:pt idx="9">
                  <c:v>75.7</c:v>
                </c:pt>
                <c:pt idx="10">
                  <c:v>72.3</c:v>
                </c:pt>
                <c:pt idx="11">
                  <c:v>72.3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C4-44C6-A444-091CF126A84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дотация на выравнивание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8">
                  <c:v>215.9</c:v>
                </c:pt>
                <c:pt idx="9">
                  <c:v>217.1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C4-44C6-A444-091CF126A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99232"/>
        <c:axId val="114001024"/>
      </c:lineChart>
      <c:catAx>
        <c:axId val="11399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001024"/>
        <c:crosses val="autoZero"/>
        <c:auto val="1"/>
        <c:lblAlgn val="ctr"/>
        <c:lblOffset val="100"/>
        <c:noMultiLvlLbl val="0"/>
      </c:catAx>
      <c:valAx>
        <c:axId val="11400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99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626563755122785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8519145387208"/>
          <c:y val="5.4661016949152583E-2"/>
          <c:w val="0.55407977040253165"/>
          <c:h val="0.81974086925574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4529,9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D1D-4F14-870F-B0066E8D6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6899</c:v>
                </c:pt>
                <c:pt idx="8" formatCode="0.0">
                  <c:v>4626.3999999999996</c:v>
                </c:pt>
                <c:pt idx="9">
                  <c:v>7568.1</c:v>
                </c:pt>
                <c:pt idx="10">
                  <c:v>7104.3</c:v>
                </c:pt>
                <c:pt idx="11">
                  <c:v>5089.7</c:v>
                </c:pt>
                <c:pt idx="12">
                  <c:v>3746.9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1D-4F14-870F-B0066E8D67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711,5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D1D-4F14-870F-B0066E8D6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1D-4F14-870F-B0066E8D67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110.8</c:v>
                </c:pt>
                <c:pt idx="8">
                  <c:v>109.7</c:v>
                </c:pt>
                <c:pt idx="9">
                  <c:v>138.1</c:v>
                </c:pt>
                <c:pt idx="10">
                  <c:v>175.4</c:v>
                </c:pt>
                <c:pt idx="11">
                  <c:v>191.5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1D-4F14-870F-B0066E8D6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914240"/>
        <c:axId val="113915776"/>
      </c:barChart>
      <c:catAx>
        <c:axId val="11391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915776"/>
        <c:crosses val="autoZero"/>
        <c:auto val="1"/>
        <c:lblAlgn val="ctr"/>
        <c:lblOffset val="100"/>
        <c:noMultiLvlLbl val="0"/>
      </c:catAx>
      <c:valAx>
        <c:axId val="11391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113914240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8577,9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"/>
          <c:y val="3.555021026946934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0,0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6739.4</c:v>
                </c:pt>
                <c:pt idx="1">
                  <c:v>175.4</c:v>
                </c:pt>
                <c:pt idx="2" formatCode="General">
                  <c:v>0</c:v>
                </c:pt>
                <c:pt idx="3" formatCode="General">
                  <c:v>75.7</c:v>
                </c:pt>
                <c:pt idx="4" formatCode="General">
                  <c:v>50</c:v>
                </c:pt>
                <c:pt idx="5">
                  <c:v>0</c:v>
                </c:pt>
                <c:pt idx="6" formatCode="General">
                  <c:v>1347.4</c:v>
                </c:pt>
                <c:pt idx="7">
                  <c:v>190</c:v>
                </c:pt>
                <c:pt idx="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9-49A6-8777-A5059DA03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736151402138"/>
          <c:y val="2.1609825202542472E-2"/>
          <c:w val="0.33250006907031443"/>
          <c:h val="0.97292184809346316"/>
        </c:manualLayout>
      </c:layout>
      <c:overlay val="0"/>
    </c:legend>
    <c:plotVisOnly val="1"/>
    <c:dispBlanksAs val="gap"/>
    <c:showDLblsOverMax val="0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6614,2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82E-2"/>
          <c:y val="2.244834460506445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4865.3999999999996</c:v>
                </c:pt>
                <c:pt idx="1">
                  <c:v>191.5</c:v>
                </c:pt>
                <c:pt idx="2" formatCode="General">
                  <c:v>0</c:v>
                </c:pt>
                <c:pt idx="3" formatCode="General">
                  <c:v>72.3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1295</c:v>
                </c:pt>
                <c:pt idx="7" formatCode="General">
                  <c:v>190</c:v>
                </c:pt>
                <c:pt idx="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0-44AC-AFAF-6A38E05D04C6}"/>
            </c:ext>
          </c:extLst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E0-44AC-AFAF-6A38E05D0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736151402138"/>
          <c:y val="2.1609825202542451E-2"/>
          <c:w val="0.33250006907031443"/>
          <c:h val="0.92837550483448561"/>
        </c:manualLayout>
      </c:layout>
      <c:overlay val="0"/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5106,0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43E-2"/>
        </c:manualLayout>
      </c:layout>
      <c:overlay val="0"/>
      <c:spPr>
        <a:solidFill>
          <a:schemeClr val="accent2">
            <a:lumMod val="60000"/>
            <a:lumOff val="40000"/>
          </a:schemeClr>
        </a:solidFill>
      </c:sp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3745.5</c:v>
                </c:pt>
                <c:pt idx="1">
                  <c:v>0</c:v>
                </c:pt>
                <c:pt idx="2">
                  <c:v>0</c:v>
                </c:pt>
                <c:pt idx="3">
                  <c:v>65.5</c:v>
                </c:pt>
                <c:pt idx="4">
                  <c:v>0</c:v>
                </c:pt>
                <c:pt idx="5">
                  <c:v>0</c:v>
                </c:pt>
                <c:pt idx="6">
                  <c:v>1295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C1-4228-99B0-0B28502B31D7}"/>
            </c:ext>
          </c:extLst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C1-4228-99B0-0B28502B3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736151402138"/>
          <c:y val="5.8875864052565794E-3"/>
          <c:w val="0.33250006907031443"/>
          <c:h val="0.97292184809346316"/>
        </c:manualLayout>
      </c:layout>
      <c:overlay val="0"/>
    </c:legend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6525375916827"/>
          <c:y val="5.1836158192090385E-2"/>
          <c:w val="0.54781036132165617"/>
          <c:h val="0.81974086925574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5424.2</c:v>
                </c:pt>
                <c:pt idx="6">
                  <c:v>6415.2</c:v>
                </c:pt>
                <c:pt idx="7">
                  <c:v>7585.7</c:v>
                </c:pt>
                <c:pt idx="8">
                  <c:v>8476.2000000000007</c:v>
                </c:pt>
                <c:pt idx="9" formatCode="0.0">
                  <c:v>8402.2999999999993</c:v>
                </c:pt>
                <c:pt idx="10">
                  <c:v>6422.7</c:v>
                </c:pt>
                <c:pt idx="11">
                  <c:v>5105.8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2-4526-992F-38DAC50827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111</c:v>
                </c:pt>
                <c:pt idx="7">
                  <c:v>74.5</c:v>
                </c:pt>
                <c:pt idx="8">
                  <c:v>157.1</c:v>
                </c:pt>
                <c:pt idx="9">
                  <c:v>175.6</c:v>
                </c:pt>
                <c:pt idx="10">
                  <c:v>191.7</c:v>
                </c:pt>
                <c:pt idx="1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2-4526-992F-38DAC5082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29024"/>
        <c:axId val="116530560"/>
      </c:barChart>
      <c:catAx>
        <c:axId val="11652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530560"/>
        <c:crosses val="autoZero"/>
        <c:auto val="1"/>
        <c:lblAlgn val="ctr"/>
        <c:lblOffset val="100"/>
        <c:noMultiLvlLbl val="0"/>
      </c:catAx>
      <c:valAx>
        <c:axId val="1165305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652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78F-43D0-8F38-D4425C37947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78F-43D0-8F38-D4425C379476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D78F-43D0-8F38-D4425C379476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D78F-43D0-8F38-D4425C379476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D78F-43D0-8F38-D4425C379476}"/>
              </c:ext>
            </c:extLst>
          </c:dPt>
          <c:dPt>
            <c:idx val="1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D78F-43D0-8F38-D4425C37947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80</c:v>
                </c:pt>
                <c:pt idx="1">
                  <c:v>0</c:v>
                </c:pt>
                <c:pt idx="2">
                  <c:v>0</c:v>
                </c:pt>
                <c:pt idx="3">
                  <c:v>1347.4</c:v>
                </c:pt>
                <c:pt idx="4">
                  <c:v>0</c:v>
                </c:pt>
                <c:pt idx="5">
                  <c:v>75.7</c:v>
                </c:pt>
                <c:pt idx="6">
                  <c:v>0</c:v>
                </c:pt>
                <c:pt idx="7">
                  <c:v>6899.2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8F-43D0-8F38-D4425C379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9E-2"/>
          <c:w val="0.332435112277633"/>
          <c:h val="0.98919890448476544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52"/>
          <c:w val="0.65350308641975363"/>
          <c:h val="0.4167691810262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6512-4127-95F6-1E021C58452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512-4127-95F6-1E021C58452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6512-4127-95F6-1E021C584522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6512-4127-95F6-1E021C584522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6512-4127-95F6-1E021C584522}"/>
              </c:ext>
            </c:extLst>
          </c:dPt>
          <c:dPt>
            <c:idx val="10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6512-4127-95F6-1E021C58452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1295</c:v>
                </c:pt>
                <c:pt idx="4" formatCode="General">
                  <c:v>72.3</c:v>
                </c:pt>
                <c:pt idx="5" formatCode="General">
                  <c:v>4894.6000000000004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12-4127-95F6-1E021C584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42912"/>
        <c:axId val="114356992"/>
      </c:barChart>
      <c:catAx>
        <c:axId val="11434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356992"/>
        <c:crosses val="autoZero"/>
        <c:auto val="1"/>
        <c:lblAlgn val="ctr"/>
        <c:lblOffset val="100"/>
        <c:noMultiLvlLbl val="0"/>
      </c:catAx>
      <c:valAx>
        <c:axId val="11435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342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447-46E8-A43F-117712CF322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447-46E8-A43F-117712CF322A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D447-46E8-A43F-117712CF322A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D447-46E8-A43F-117712CF322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D447-46E8-A43F-117712CF322A}"/>
              </c:ext>
            </c:extLst>
          </c:dPt>
          <c:dPt>
            <c:idx val="10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D447-46E8-A43F-117712CF322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1295</c:v>
                </c:pt>
                <c:pt idx="4" formatCode="General">
                  <c:v>65.5</c:v>
                </c:pt>
                <c:pt idx="5" formatCode="General">
                  <c:v>3489.6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47-46E8-A43F-117712CF3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7678080"/>
        <c:axId val="117679616"/>
        <c:axId val="0"/>
      </c:bar3DChart>
      <c:catAx>
        <c:axId val="11767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679616"/>
        <c:crosses val="autoZero"/>
        <c:auto val="1"/>
        <c:lblAlgn val="ctr"/>
        <c:lblOffset val="100"/>
        <c:noMultiLvlLbl val="0"/>
      </c:catAx>
      <c:valAx>
        <c:axId val="11767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67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06E-2"/>
          <c:w val="0.33271689997083853"/>
          <c:h val="0.78684012324546393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1332,8тыс.рублей</a:t>
            </a:r>
            <a:endParaRPr lang="ru-RU" dirty="0"/>
          </a:p>
        </c:rich>
      </c:tx>
      <c:layout>
        <c:manualLayout>
          <c:xMode val="edge"/>
          <c:yMode val="edge"/>
          <c:x val="3.0100247885680956E-2"/>
          <c:y val="9.857817274080946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898,90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221,0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D5D-4066-A8E9-D781F7A996D3}"/>
                </c:ext>
              </c:extLst>
            </c:dLbl>
            <c:dLbl>
              <c:idx val="1"/>
              <c:layout>
                <c:manualLayout>
                  <c:x val="-6.1121318168562241E-2"/>
                  <c:y val="9.2812346956782157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94,4</a:t>
                    </a:r>
                    <a:endParaRPr lang="en-US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D5D-4066-A8E9-D781F7A996D3}"/>
                </c:ext>
              </c:extLst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828,0</a:t>
                    </a:r>
                    <a:endParaRPr lang="en-US" dirty="0" smtClean="0"/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5D-4066-A8E9-D781F7A996D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0,5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D5D-4066-A8E9-D781F7A996D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188,9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D5D-4066-A8E9-D781F7A996D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2,0</a:t>
                    </a:r>
                  </a:p>
                  <a:p>
                    <a:endParaRPr lang="en-US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D5D-4066-A8E9-D781F7A996D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5D-4066-A8E9-D781F7A996D3}"/>
                </c:ext>
              </c:extLst>
            </c:dLbl>
            <c:dLbl>
              <c:idx val="7"/>
              <c:showLegendKey val="0"/>
              <c:showVal val="0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5D-4066-A8E9-D781F7A996D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5D-4066-A8E9-D781F7A996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169.8</c:v>
                </c:pt>
                <c:pt idx="1">
                  <c:v>93.5</c:v>
                </c:pt>
                <c:pt idx="2">
                  <c:v>460.8</c:v>
                </c:pt>
                <c:pt idx="3">
                  <c:v>0.2</c:v>
                </c:pt>
                <c:pt idx="4">
                  <c:v>174.6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D5D-4066-A8E9-D781F7A99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1358,9 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87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925,5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836,0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1E-47DC-AEE4-47621B42C4B9}"/>
                </c:ext>
              </c:extLst>
            </c:dLbl>
            <c:dLbl>
              <c:idx val="1"/>
              <c:layout>
                <c:manualLayout>
                  <c:x val="-8.8899095946340503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40,7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41E-47DC-AEE4-47621B42C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493,8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41E-47DC-AEE4-47621B42C4B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0,6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41E-47DC-AEE4-47621B42C4B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196,4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41E-47DC-AEE4-47621B42C4B9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222,0</a:t>
                    </a:r>
                    <a:endParaRPr lang="en-US" dirty="0" smtClean="0"/>
                  </a:p>
                  <a:p>
                    <a:endParaRPr lang="en-US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41E-47DC-AEE4-47621B42C4B9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103,9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41E-47DC-AEE4-47621B42C4B9}"/>
                </c:ext>
              </c:extLst>
            </c:dLbl>
            <c:dLbl>
              <c:idx val="7"/>
              <c:showLegendKey val="0"/>
              <c:showVal val="0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1E-47DC-AEE4-47621B42C4B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1E-47DC-AEE4-47621B42C4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222</c:v>
                </c:pt>
                <c:pt idx="1">
                  <c:v>103.9</c:v>
                </c:pt>
                <c:pt idx="2">
                  <c:v>836</c:v>
                </c:pt>
                <c:pt idx="3">
                  <c:v>0.6</c:v>
                </c:pt>
                <c:pt idx="4">
                  <c:v>196.4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1E-47DC-AEE4-47621B42C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123.3</c:v>
                </c:pt>
                <c:pt idx="4">
                  <c:v>128.5</c:v>
                </c:pt>
                <c:pt idx="5">
                  <c:v>132.30000000000001</c:v>
                </c:pt>
                <c:pt idx="6" formatCode="0.0">
                  <c:v>151.30000000000001</c:v>
                </c:pt>
                <c:pt idx="7" formatCode="0.0">
                  <c:v>251</c:v>
                </c:pt>
                <c:pt idx="8" formatCode="0.0">
                  <c:v>249.4</c:v>
                </c:pt>
                <c:pt idx="9" formatCode="0.0">
                  <c:v>210</c:v>
                </c:pt>
                <c:pt idx="10">
                  <c:v>221</c:v>
                </c:pt>
                <c:pt idx="11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1-4F1B-B9F2-5D0C2FCC77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813696"/>
        <c:axId val="104815232"/>
      </c:barChart>
      <c:catAx>
        <c:axId val="10481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815232"/>
        <c:crosses val="autoZero"/>
        <c:auto val="1"/>
        <c:lblAlgn val="ctr"/>
        <c:lblOffset val="100"/>
        <c:noMultiLvlLbl val="0"/>
      </c:catAx>
      <c:valAx>
        <c:axId val="10481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813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2024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17.7</c:v>
                </c:pt>
                <c:pt idx="1">
                  <c:v>37.700000000000003</c:v>
                </c:pt>
                <c:pt idx="2" formatCode="0.0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86.5</c:v>
                </c:pt>
                <c:pt idx="7" formatCode="0.0">
                  <c:v>75.599999999999994</c:v>
                </c:pt>
                <c:pt idx="8" formatCode="0.0">
                  <c:v>123.4</c:v>
                </c:pt>
                <c:pt idx="9" formatCode="0.0">
                  <c:v>85.9</c:v>
                </c:pt>
                <c:pt idx="10">
                  <c:v>94.4</c:v>
                </c:pt>
                <c:pt idx="11">
                  <c:v>103.9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6-49EE-AA92-A1C41B0AF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4803712"/>
        <c:axId val="113673344"/>
        <c:axId val="0"/>
      </c:bar3DChart>
      <c:catAx>
        <c:axId val="104803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673344"/>
        <c:crosses val="autoZero"/>
        <c:auto val="1"/>
        <c:lblAlgn val="ctr"/>
        <c:lblOffset val="100"/>
        <c:noMultiLvlLbl val="0"/>
      </c:catAx>
      <c:valAx>
        <c:axId val="11367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803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thickness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</c:v>
                </c:pt>
                <c:pt idx="5" formatCode="0.0">
                  <c:v>520</c:v>
                </c:pt>
                <c:pt idx="6">
                  <c:v>492.3</c:v>
                </c:pt>
                <c:pt idx="7">
                  <c:v>575.70000000000005</c:v>
                </c:pt>
                <c:pt idx="8">
                  <c:v>841.2</c:v>
                </c:pt>
                <c:pt idx="9">
                  <c:v>820</c:v>
                </c:pt>
                <c:pt idx="10">
                  <c:v>828</c:v>
                </c:pt>
                <c:pt idx="11">
                  <c:v>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7-447D-94A7-FE5894740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3849856"/>
        <c:axId val="113851392"/>
        <c:axId val="0"/>
      </c:bar3DChart>
      <c:catAx>
        <c:axId val="113849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3851392"/>
        <c:crosses val="autoZero"/>
        <c:auto val="1"/>
        <c:lblAlgn val="ctr"/>
        <c:lblOffset val="100"/>
        <c:noMultiLvlLbl val="0"/>
      </c:catAx>
      <c:valAx>
        <c:axId val="11385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13849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0.2</c:v>
                </c:pt>
                <c:pt idx="6" formatCode="0.0">
                  <c:v>0.5</c:v>
                </c:pt>
                <c:pt idx="7">
                  <c:v>0.2</c:v>
                </c:pt>
                <c:pt idx="8">
                  <c:v>1.5</c:v>
                </c:pt>
                <c:pt idx="9">
                  <c:v>0.5</c:v>
                </c:pt>
                <c:pt idx="10">
                  <c:v>0.5</c:v>
                </c:pt>
                <c:pt idx="1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4-4DB3-A9D3-1B403A9F4C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885184"/>
        <c:axId val="113886720"/>
        <c:axId val="0"/>
      </c:bar3DChart>
      <c:catAx>
        <c:axId val="11388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886720"/>
        <c:crosses val="autoZero"/>
        <c:auto val="1"/>
        <c:lblAlgn val="ctr"/>
        <c:lblOffset val="100"/>
        <c:noMultiLvlLbl val="0"/>
      </c:catAx>
      <c:valAx>
        <c:axId val="1138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885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 formatCode="0.0">
                  <c:v>118</c:v>
                </c:pt>
                <c:pt idx="7" formatCode="0.0">
                  <c:v>142.30000000000001</c:v>
                </c:pt>
                <c:pt idx="8" formatCode="0.0">
                  <c:v>175.6</c:v>
                </c:pt>
                <c:pt idx="9" formatCode="0.0">
                  <c:v>181.6</c:v>
                </c:pt>
                <c:pt idx="10">
                  <c:v>188.9</c:v>
                </c:pt>
                <c:pt idx="11">
                  <c:v>196.4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2-4359-A35D-789329C15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93664"/>
        <c:axId val="108195200"/>
      </c:barChart>
      <c:catAx>
        <c:axId val="108193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8195200"/>
        <c:crosses val="autoZero"/>
        <c:auto val="1"/>
        <c:lblAlgn val="ctr"/>
        <c:lblOffset val="100"/>
        <c:noMultiLvlLbl val="0"/>
      </c:catAx>
      <c:valAx>
        <c:axId val="10819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193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факт</c:v>
                </c:pt>
                <c:pt idx="9">
                  <c:v>2025 план</c:v>
                </c:pt>
                <c:pt idx="10">
                  <c:v>2026 план</c:v>
                </c:pt>
                <c:pt idx="11">
                  <c:v>2027 план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28.5</c:v>
                </c:pt>
                <c:pt idx="7" formatCode="0.0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AD-4914-B226-88CDF7592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803648"/>
        <c:axId val="113805184"/>
        <c:axId val="0"/>
      </c:bar3DChart>
      <c:catAx>
        <c:axId val="1138036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3805184"/>
        <c:crosses val="autoZero"/>
        <c:auto val="1"/>
        <c:lblAlgn val="ctr"/>
        <c:lblOffset val="100"/>
        <c:noMultiLvlLbl val="0"/>
      </c:catAx>
      <c:valAx>
        <c:axId val="113805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3803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</a:t>
          </a:r>
          <a:r>
            <a:rPr lang="ru-RU" i="1" baseline="0" dirty="0" smtClean="0"/>
            <a:t>2025 </a:t>
          </a:r>
          <a:r>
            <a:rPr lang="ru-RU" i="1" baseline="0" dirty="0" smtClean="0"/>
            <a:t>год и плановый период </a:t>
          </a:r>
          <a:r>
            <a:rPr lang="ru-RU" i="1" baseline="0" dirty="0" smtClean="0"/>
            <a:t>2026 </a:t>
          </a:r>
          <a:r>
            <a:rPr lang="ru-RU" i="1" baseline="0" dirty="0" smtClean="0"/>
            <a:t>и </a:t>
          </a:r>
          <a:r>
            <a:rPr lang="ru-RU" i="1" baseline="0" dirty="0" smtClean="0"/>
            <a:t>2027 </a:t>
          </a:r>
          <a:r>
            <a:rPr lang="ru-RU" i="1" baseline="0" dirty="0" smtClean="0"/>
            <a:t>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A68C3-DC56-423A-B716-B90465C93F4D}">
      <dsp:nvSpPr>
        <dsp:cNvPr id="0" name=""/>
        <dsp:cNvSpPr/>
      </dsp:nvSpPr>
      <dsp:spPr>
        <a:xfrm>
          <a:off x="0" y="17437"/>
          <a:ext cx="8358246" cy="21859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5344B-9B79-4CFB-85FD-BBAF1E1E257C}">
      <dsp:nvSpPr>
        <dsp:cNvPr id="0" name=""/>
        <dsp:cNvSpPr/>
      </dsp:nvSpPr>
      <dsp:spPr>
        <a:xfrm>
          <a:off x="285788" y="70923"/>
          <a:ext cx="7856751" cy="27790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7D1A0C-B718-4BF8-9D70-0FDD65EB1ADF}">
      <dsp:nvSpPr>
        <dsp:cNvPr id="0" name=""/>
        <dsp:cNvSpPr/>
      </dsp:nvSpPr>
      <dsp:spPr>
        <a:xfrm rot="10800000">
          <a:off x="250747" y="2901126"/>
          <a:ext cx="7856751" cy="19391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baseline="0" dirty="0" smtClean="0"/>
            <a:t>ПРОЕКТ </a:t>
          </a:r>
          <a:br>
            <a:rPr lang="ru-RU" sz="2700" i="1" kern="1200" baseline="0" dirty="0" smtClean="0"/>
          </a:br>
          <a:r>
            <a:rPr lang="ru-RU" sz="2700" i="1" kern="1200" baseline="0" dirty="0" smtClean="0"/>
            <a:t>Бюджет </a:t>
          </a:r>
          <a:r>
            <a:rPr lang="ru-RU" sz="2700" kern="1200" baseline="0" dirty="0" smtClean="0"/>
            <a:t> </a:t>
          </a:r>
          <a:r>
            <a:rPr lang="ru-RU" sz="2700" i="1" kern="1200" baseline="0" dirty="0" smtClean="0"/>
            <a:t>Романовского  сельского поселения                                                  на </a:t>
          </a:r>
          <a:r>
            <a:rPr lang="ru-RU" sz="2700" i="1" kern="1200" baseline="0" dirty="0" smtClean="0"/>
            <a:t>2025 </a:t>
          </a:r>
          <a:r>
            <a:rPr lang="ru-RU" sz="2700" i="1" kern="1200" baseline="0" dirty="0" smtClean="0"/>
            <a:t>год и плановый период </a:t>
          </a:r>
          <a:r>
            <a:rPr lang="ru-RU" sz="2700" i="1" kern="1200" baseline="0" dirty="0" smtClean="0"/>
            <a:t>2026 </a:t>
          </a:r>
          <a:r>
            <a:rPr lang="ru-RU" sz="2700" i="1" kern="1200" baseline="0" dirty="0" smtClean="0"/>
            <a:t>и </a:t>
          </a:r>
          <a:r>
            <a:rPr lang="ru-RU" sz="2700" i="1" kern="1200" baseline="0" dirty="0" smtClean="0"/>
            <a:t>2027 </a:t>
          </a:r>
          <a:r>
            <a:rPr lang="ru-RU" sz="2700" i="1" kern="1200" baseline="0" dirty="0" smtClean="0"/>
            <a:t>годов</a:t>
          </a:r>
          <a:endParaRPr lang="ru-RU" sz="2700" i="1" kern="1200" baseline="0" dirty="0"/>
        </a:p>
      </dsp:txBody>
      <dsp:txXfrm rot="10800000">
        <a:off x="310384" y="2901126"/>
        <a:ext cx="7737477" cy="1879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53528236"/>
              </p:ext>
            </p:extLst>
          </p:nvPr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0764591"/>
              </p:ext>
            </p:extLst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3732951"/>
              </p:ext>
            </p:extLst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209579"/>
              </p:ext>
            </p:extLst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4021809"/>
              </p:ext>
            </p:extLst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8749450"/>
              </p:ext>
            </p:extLst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263819"/>
              </p:ext>
            </p:extLst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4188763"/>
              </p:ext>
            </p:extLst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6665126"/>
              </p:ext>
            </p:extLst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2034146"/>
              </p:ext>
            </p:extLst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 и плановый период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2026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2027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5275780"/>
              </p:ext>
            </p:extLst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2025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2027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2025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2027годы</a:t>
                      </a: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702630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96967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2027году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40532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251881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889023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0031593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2986227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3316624"/>
              </p:ext>
            </p:extLst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652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452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104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2024 год и плановый период 2025 и 2026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4537579"/>
              </p:ext>
            </p:extLst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2027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8577,9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5106,0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1332,8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1358,9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7279,9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5281,4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3747,1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8577,9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5106,0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7925883"/>
              </p:ext>
            </p:extLst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9606244"/>
              </p:ext>
            </p:extLst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33075</TotalTime>
  <Words>776</Words>
  <Application>Microsoft Office PowerPoint</Application>
  <PresentationFormat>Экран (4:3)</PresentationFormat>
  <Paragraphs>183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Основа формирования бюджета Романовского сельского поселения Дубовского района на 2025 год и плановый период 2026 и 2027 годов :</vt:lpstr>
      <vt:lpstr>Основные понятия</vt:lpstr>
      <vt:lpstr>Проект бюджета на 2025 год и плановый период 2026 и 2027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2024 год и плановый период 2025 и 2026 годов, тыс.рублей </vt:lpstr>
      <vt:lpstr>Структура налоговых и неналоговых доходов бюджета Романовского сельского поселения Дубовского района в 2025 году, тыс. рублей</vt:lpstr>
      <vt:lpstr>Структура налоговых и неналоговых доходов бюджета Романовского сельского поселения Дубовского района в 2026 году, тыс. рублей</vt:lpstr>
      <vt:lpstr>Структура налоговых и неналоговых доходов бюджета Романовского сельского поселения Дубовского района в 2027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2025 году, тыс.руб.</vt:lpstr>
      <vt:lpstr>Структура расходов бюджета в 2026 году, тыс.руб.</vt:lpstr>
      <vt:lpstr>Структура расходов бюджета в 2027году,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2026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2027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user</cp:lastModifiedBy>
  <cp:revision>272</cp:revision>
  <dcterms:created xsi:type="dcterms:W3CDTF">2014-05-16T12:09:48Z</dcterms:created>
  <dcterms:modified xsi:type="dcterms:W3CDTF">2025-01-21T09:16:34Z</dcterms:modified>
</cp:coreProperties>
</file>