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709" autoAdjust="0"/>
  </p:normalViewPr>
  <p:slideViewPr>
    <p:cSldViewPr>
      <p:cViewPr varScale="1">
        <p:scale>
          <a:sx n="63" d="100"/>
          <a:sy n="63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  <c:pt idx="7">
                  <c:v>4412.1000000000004</c:v>
                </c:pt>
                <c:pt idx="8" formatCode="0.0">
                  <c:v>4314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  <c:pt idx="5">
                  <c:v>904.3</c:v>
                </c:pt>
                <c:pt idx="6">
                  <c:v>1400</c:v>
                </c:pt>
                <c:pt idx="7">
                  <c:v>887.1</c:v>
                </c:pt>
                <c:pt idx="8">
                  <c:v>759.4</c:v>
                </c:pt>
              </c:numCache>
            </c:numRef>
          </c:val>
        </c:ser>
        <c:shape val="cylinder"/>
        <c:axId val="53672576"/>
        <c:axId val="89391488"/>
        <c:axId val="0"/>
      </c:bar3DChart>
      <c:catAx>
        <c:axId val="53672576"/>
        <c:scaling>
          <c:orientation val="minMax"/>
        </c:scaling>
        <c:axPos val="b"/>
        <c:numFmt formatCode="General" sourceLinked="1"/>
        <c:tickLblPos val="nextTo"/>
        <c:crossAx val="89391488"/>
        <c:crosses val="autoZero"/>
        <c:auto val="1"/>
        <c:lblAlgn val="ctr"/>
        <c:lblOffset val="100"/>
      </c:catAx>
      <c:valAx>
        <c:axId val="89391488"/>
        <c:scaling>
          <c:orientation val="minMax"/>
        </c:scaling>
        <c:axPos val="l"/>
        <c:majorGridlines/>
        <c:numFmt formatCode="General" sourceLinked="1"/>
        <c:tickLblPos val="nextTo"/>
        <c:crossAx val="53672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844.3</c:v>
                </c:pt>
                <c:pt idx="1">
                  <c:v>906.1</c:v>
                </c:pt>
                <c:pt idx="2">
                  <c:v>1103.5</c:v>
                </c:pt>
                <c:pt idx="3">
                  <c:v>985.2</c:v>
                </c:pt>
                <c:pt idx="4">
                  <c:v>1129.4000000000001</c:v>
                </c:pt>
                <c:pt idx="5">
                  <c:v>1239.4000000000001</c:v>
                </c:pt>
                <c:pt idx="6">
                  <c:v>780.1</c:v>
                </c:pt>
                <c:pt idx="7">
                  <c:v>777.8</c:v>
                </c:pt>
                <c:pt idx="8">
                  <c:v>866.7</c:v>
                </c:pt>
              </c:numCache>
            </c:numRef>
          </c:val>
        </c:ser>
        <c:shape val="cylinder"/>
        <c:axId val="112414080"/>
        <c:axId val="112424064"/>
        <c:axId val="0"/>
      </c:bar3DChart>
      <c:catAx>
        <c:axId val="112414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2424064"/>
        <c:crosses val="autoZero"/>
        <c:auto val="1"/>
        <c:lblAlgn val="ctr"/>
        <c:lblOffset val="100"/>
      </c:catAx>
      <c:valAx>
        <c:axId val="112424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2414080"/>
        <c:crosses val="autoZero"/>
        <c:crossBetween val="between"/>
      </c:valA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dLbls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Лист1!$B$2:$B$9</c:f>
              <c:numCache>
                <c:formatCode>0.0</c:formatCode>
                <c:ptCount val="8"/>
                <c:pt idx="0" formatCode="General">
                  <c:v>1956.8</c:v>
                </c:pt>
                <c:pt idx="1">
                  <c:v>2085</c:v>
                </c:pt>
                <c:pt idx="2" formatCode="General">
                  <c:v>2204.9</c:v>
                </c:pt>
                <c:pt idx="3" formatCode="General">
                  <c:v>2195.4</c:v>
                </c:pt>
                <c:pt idx="4" formatCode="General">
                  <c:v>2612.6</c:v>
                </c:pt>
                <c:pt idx="5" formatCode="General">
                  <c:v>1374.2</c:v>
                </c:pt>
                <c:pt idx="6" formatCode="General">
                  <c:v>1249.2</c:v>
                </c:pt>
                <c:pt idx="7" formatCode="General">
                  <c:v>5322.3</c:v>
                </c:pt>
              </c:numCache>
            </c:numRef>
          </c:val>
        </c:ser>
        <c:shape val="box"/>
        <c:axId val="112457600"/>
        <c:axId val="112459136"/>
        <c:axId val="0"/>
      </c:bar3DChart>
      <c:catAx>
        <c:axId val="112457600"/>
        <c:scaling>
          <c:orientation val="minMax"/>
        </c:scaling>
        <c:axPos val="b"/>
        <c:numFmt formatCode="General" sourceLinked="1"/>
        <c:tickLblPos val="nextTo"/>
        <c:crossAx val="112459136"/>
        <c:crosses val="autoZero"/>
        <c:auto val="1"/>
        <c:lblAlgn val="ctr"/>
        <c:lblOffset val="100"/>
      </c:catAx>
      <c:valAx>
        <c:axId val="112459136"/>
        <c:scaling>
          <c:orientation val="minMax"/>
        </c:scaling>
        <c:axPos val="l"/>
        <c:majorGridlines/>
        <c:numFmt formatCode="General" sourceLinked="1"/>
        <c:tickLblPos val="nextTo"/>
        <c:crossAx val="112457600"/>
        <c:crosses val="autoZero"/>
        <c:crossBetween val="between"/>
      </c:valAx>
    </c:plotArea>
    <c:plotVisOnly val="1"/>
  </c:chart>
  <c:spPr>
    <a:solidFill>
      <a:srgbClr val="FFFF00"/>
    </a:soli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5322,3тыс.руб</a:t>
            </a:r>
            <a:endParaRPr lang="ru-RU" dirty="0"/>
          </a:p>
          <a:p>
            <a:pPr>
              <a:defRPr/>
            </a:pPr>
            <a:endParaRPr lang="en-US" dirty="0"/>
          </a:p>
        </c:rich>
      </c:tx>
      <c:layout/>
    </c:title>
    <c:view3D>
      <c:rotX val="75"/>
      <c:perspective val="30"/>
    </c:view3D>
    <c:sideWall>
      <c:spPr>
        <a:solidFill>
          <a:schemeClr val="accent2">
            <a:lumMod val="60000"/>
            <a:lumOff val="40000"/>
          </a:schemeClr>
        </a:solidFill>
      </c:spPr>
    </c:sideWall>
    <c:backWall>
      <c:spPr>
        <a:solidFill>
          <a:schemeClr val="accent2">
            <a:lumMod val="60000"/>
            <a:lumOff val="40000"/>
          </a:schemeClr>
        </a:solidFill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5322,3</c:v>
                </c:pt>
              </c:strCache>
            </c:strRef>
          </c:tx>
          <c:explosion val="25"/>
          <c:dPt>
            <c:idx val="2"/>
            <c:spPr/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
коммунальными услугами населения 
Романовского сельского поселения
Дубовского района
</c:v>
                </c:pt>
                <c:pt idx="1">
                  <c:v>Защита населения и территории от чрезвычайных 
ситуаций, обеспечение пожарной безопасности и 
безопасности людей на водных объектах
</c:v>
                </c:pt>
                <c:pt idx="2">
                  <c:v>Развитие культуры и туризма</c:v>
                </c:pt>
                <c:pt idx="3">
                  <c:v>Охрана окружающей среды 
и рациональное природопользование
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
финансами и создание условий
для эффективного управления 
муниципальными финансами
</c:v>
                </c:pt>
                <c:pt idx="7">
                  <c:v>Оформление права собственности и использование
 имущества муниципального образования
 «Романовское сельское поселение»
</c:v>
                </c:pt>
                <c:pt idx="8">
                  <c:v>Обеспечение общественного порядка и противодействие преступности</c:v>
                </c:pt>
                <c:pt idx="9">
                  <c:v>Энергоэффективность и развитие энергетики</c:v>
                </c:pt>
                <c:pt idx="10">
                  <c:v>Доступная среда</c:v>
                </c:pt>
                <c:pt idx="11">
                  <c:v>Содействие занятости населения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252.3</c:v>
                </c:pt>
                <c:pt idx="1">
                  <c:v>36.9</c:v>
                </c:pt>
                <c:pt idx="2">
                  <c:v>866.7</c:v>
                </c:pt>
                <c:pt idx="3">
                  <c:v>33.6</c:v>
                </c:pt>
                <c:pt idx="4">
                  <c:v>27.3</c:v>
                </c:pt>
                <c:pt idx="5">
                  <c:v>3627.9</c:v>
                </c:pt>
                <c:pt idx="6">
                  <c:v>0</c:v>
                </c:pt>
                <c:pt idx="7">
                  <c:v>24</c:v>
                </c:pt>
                <c:pt idx="8">
                  <c:v>0</c:v>
                </c:pt>
                <c:pt idx="9">
                  <c:v>404.1</c:v>
                </c:pt>
                <c:pt idx="10">
                  <c:v>0</c:v>
                </c:pt>
                <c:pt idx="11">
                  <c:v>49.5</c:v>
                </c:pt>
              </c:numCache>
            </c:numRef>
          </c:val>
        </c:ser>
      </c:pie3DChart>
    </c:plotArea>
    <c:legend>
      <c:legendPos val="r"/>
      <c:legendEntry>
        <c:idx val="3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66316746864975262"/>
          <c:y val="1.0801016269907678E-2"/>
          <c:w val="0.33553762254839092"/>
          <c:h val="0.98919893135903814"/>
        </c:manualLayout>
      </c:layout>
      <c:spPr>
        <a:solidFill>
          <a:schemeClr val="accent6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c:spPr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solidFill>
                <a:srgbClr val="92D050"/>
              </a:solidFill>
            </c:sp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5313.7</c:v>
                </c:pt>
                <c:pt idx="1">
                  <c:v>4800.8</c:v>
                </c:pt>
                <c:pt idx="2">
                  <c:v>4373.6000000000004</c:v>
                </c:pt>
                <c:pt idx="3">
                  <c:v>4748.6000000000004</c:v>
                </c:pt>
                <c:pt idx="4">
                  <c:v>4962.6000000000004</c:v>
                </c:pt>
              </c:numCache>
            </c:numRef>
          </c:val>
        </c:ser>
        <c:overlap val="100"/>
        <c:axId val="89411968"/>
        <c:axId val="89413504"/>
      </c:barChart>
      <c:catAx>
        <c:axId val="894119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413504"/>
        <c:crosses val="autoZero"/>
        <c:auto val="1"/>
        <c:lblAlgn val="ctr"/>
        <c:lblOffset val="100"/>
      </c:catAx>
      <c:valAx>
        <c:axId val="8941350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4119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3646567205415114"/>
          <c:y val="1.403505152816293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52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759,4</c:v>
                </c:pt>
              </c:strCache>
            </c:strRef>
          </c:tx>
          <c:dPt>
            <c:idx val="2"/>
            <c:spPr>
              <a:solidFill>
                <a:schemeClr val="bg2">
                  <a:lumMod val="90000"/>
                </a:schemeClr>
              </a:solidFill>
            </c:spPr>
          </c:dPt>
          <c:dLbls>
            <c:spPr>
              <a:solidFill>
                <a:srgbClr val="FFFF00"/>
              </a:solidFill>
            </c:spPr>
            <c:dLblPos val="bestFit"/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гос.пошлина</c:v>
                </c:pt>
                <c:pt idx="4">
                  <c:v>доходы от аренды земельных участков после разграничения</c:v>
                </c:pt>
                <c:pt idx="5">
                  <c:v>штрафы.санкции</c:v>
                </c:pt>
                <c:pt idx="6">
                  <c:v>доходы от продажи земельных участков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123.3</c:v>
                </c:pt>
                <c:pt idx="1">
                  <c:v>58.6</c:v>
                </c:pt>
                <c:pt idx="2">
                  <c:v>429.8</c:v>
                </c:pt>
                <c:pt idx="3">
                  <c:v>1.7</c:v>
                </c:pt>
                <c:pt idx="4">
                  <c:v>106.1</c:v>
                </c:pt>
                <c:pt idx="5" formatCode="0.0">
                  <c:v>39.9</c:v>
                </c:pt>
                <c:pt idx="6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645"/>
          <c:y val="0"/>
          <c:w val="0.41841587235806155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title>
      <c:layout/>
    </c:title>
    <c:view3D>
      <c:rAngAx val="1"/>
    </c:view3D>
    <c:floor>
      <c:spPr>
        <a:solidFill>
          <a:srgbClr val="FFFF00"/>
        </a:solid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  <c:pt idx="7">
                  <c:v>4412.1000000000004</c:v>
                </c:pt>
                <c:pt idx="8" formatCode="0.0">
                  <c:v>4314</c:v>
                </c:pt>
              </c:numCache>
            </c:numRef>
          </c:val>
        </c:ser>
        <c:shape val="box"/>
        <c:axId val="89690112"/>
        <c:axId val="89691648"/>
        <c:axId val="0"/>
      </c:bar3DChart>
      <c:catAx>
        <c:axId val="89690112"/>
        <c:scaling>
          <c:orientation val="minMax"/>
        </c:scaling>
        <c:axPos val="b"/>
        <c:numFmt formatCode="General" sourceLinked="1"/>
        <c:tickLblPos val="nextTo"/>
        <c:crossAx val="89691648"/>
        <c:crosses val="autoZero"/>
        <c:auto val="1"/>
        <c:lblAlgn val="ctr"/>
        <c:lblOffset val="100"/>
      </c:catAx>
      <c:valAx>
        <c:axId val="89691648"/>
        <c:scaling>
          <c:orientation val="minMax"/>
        </c:scaling>
        <c:axPos val="l"/>
        <c:majorGridlines/>
        <c:numFmt formatCode="General" sourceLinked="1"/>
        <c:tickLblPos val="nextTo"/>
        <c:crossAx val="896901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245.1</c:v>
                </c:pt>
                <c:pt idx="1">
                  <c:v>136.69999999999999</c:v>
                </c:pt>
                <c:pt idx="2">
                  <c:v>151.69999999999999</c:v>
                </c:pt>
                <c:pt idx="3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  <c:pt idx="8">
                  <c:v>123.3</c:v>
                </c:pt>
              </c:numCache>
            </c:numRef>
          </c:val>
        </c:ser>
        <c:shape val="pyramid"/>
        <c:axId val="110503040"/>
        <c:axId val="110504960"/>
        <c:axId val="0"/>
      </c:bar3DChart>
      <c:catAx>
        <c:axId val="110503040"/>
        <c:scaling>
          <c:orientation val="minMax"/>
        </c:scaling>
        <c:axPos val="b"/>
        <c:numFmt formatCode="General" sourceLinked="1"/>
        <c:tickLblPos val="nextTo"/>
        <c:crossAx val="110504960"/>
        <c:crosses val="autoZero"/>
        <c:auto val="1"/>
        <c:lblAlgn val="ctr"/>
        <c:lblOffset val="100"/>
      </c:catAx>
      <c:valAx>
        <c:axId val="110504960"/>
        <c:scaling>
          <c:orientation val="minMax"/>
        </c:scaling>
        <c:axPos val="l"/>
        <c:majorGridlines/>
        <c:numFmt formatCode="General" sourceLinked="1"/>
        <c:tickLblPos val="nextTo"/>
        <c:crossAx val="110503040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280.3</c:v>
                </c:pt>
                <c:pt idx="1">
                  <c:v>450.7</c:v>
                </c:pt>
                <c:pt idx="2">
                  <c:v>481.7</c:v>
                </c:pt>
                <c:pt idx="3">
                  <c:v>443.8</c:v>
                </c:pt>
                <c:pt idx="4">
                  <c:v>447.5</c:v>
                </c:pt>
                <c:pt idx="5">
                  <c:v>369.6</c:v>
                </c:pt>
                <c:pt idx="6">
                  <c:v>552.29999999999995</c:v>
                </c:pt>
                <c:pt idx="7" formatCode="0.0">
                  <c:v>444</c:v>
                </c:pt>
                <c:pt idx="8">
                  <c:v>488.4</c:v>
                </c:pt>
              </c:numCache>
            </c:numRef>
          </c:val>
        </c:ser>
        <c:shape val="cone"/>
        <c:axId val="112091136"/>
        <c:axId val="112092672"/>
        <c:axId val="0"/>
      </c:bar3DChart>
      <c:catAx>
        <c:axId val="112091136"/>
        <c:scaling>
          <c:orientation val="minMax"/>
        </c:scaling>
        <c:axPos val="b"/>
        <c:numFmt formatCode="General" sourceLinked="1"/>
        <c:tickLblPos val="nextTo"/>
        <c:crossAx val="112092672"/>
        <c:crosses val="autoZero"/>
        <c:auto val="1"/>
        <c:lblAlgn val="ctr"/>
        <c:lblOffset val="100"/>
      </c:catAx>
      <c:valAx>
        <c:axId val="112092672"/>
        <c:scaling>
          <c:orientation val="minMax"/>
        </c:scaling>
        <c:axPos val="l"/>
        <c:majorGridlines/>
        <c:numFmt formatCode="General" sourceLinked="1"/>
        <c:tickLblPos val="nextTo"/>
        <c:crossAx val="112091136"/>
        <c:crosses val="autoZero"/>
        <c:crossBetween val="between"/>
      </c:valAx>
    </c:plotArea>
    <c:legend>
      <c:legendPos val="r"/>
      <c:layout/>
    </c:legend>
    <c:plotVisOnly val="1"/>
  </c:chart>
  <c:spPr>
    <a:solidFill>
      <a:srgbClr val="92D050"/>
    </a:soli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245.1</c:v>
                </c:pt>
                <c:pt idx="1">
                  <c:v>138.69999999999999</c:v>
                </c:pt>
                <c:pt idx="2">
                  <c:v>151.69999999999999</c:v>
                </c:pt>
                <c:pt idx="3" formatCode="0.0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  <c:pt idx="8">
                  <c:v>123.3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">
                  <c:v>111</c:v>
                </c:pt>
                <c:pt idx="4">
                  <c:v>201.6</c:v>
                </c:pt>
                <c:pt idx="5">
                  <c:v>280.3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42.4</c:v>
                </c:pt>
                <c:pt idx="1">
                  <c:v>0.3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1.3</c:v>
                </c:pt>
                <c:pt idx="1">
                  <c:v>14.7</c:v>
                </c:pt>
                <c:pt idx="2">
                  <c:v>16.7</c:v>
                </c:pt>
                <c:pt idx="3">
                  <c:v>16.100000000000001</c:v>
                </c:pt>
                <c:pt idx="4">
                  <c:v>14.4</c:v>
                </c:pt>
                <c:pt idx="5">
                  <c:v>17.7</c:v>
                </c:pt>
                <c:pt idx="6">
                  <c:v>37.700000000000003</c:v>
                </c:pt>
                <c:pt idx="7" formatCode="0.0">
                  <c:v>41</c:v>
                </c:pt>
                <c:pt idx="8">
                  <c:v>58.6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241</c:v>
                </c:pt>
                <c:pt idx="1">
                  <c:v>435.9</c:v>
                </c:pt>
                <c:pt idx="2">
                  <c:v>465.1</c:v>
                </c:pt>
                <c:pt idx="3">
                  <c:v>427.7</c:v>
                </c:pt>
                <c:pt idx="4">
                  <c:v>433.1</c:v>
                </c:pt>
                <c:pt idx="5" formatCode="0.0">
                  <c:v>352</c:v>
                </c:pt>
                <c:pt idx="6">
                  <c:v>514.6</c:v>
                </c:pt>
                <c:pt idx="7" formatCode="0.0">
                  <c:v>403</c:v>
                </c:pt>
                <c:pt idx="8">
                  <c:v>429.8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</c:v>
                </c:pt>
                <c:pt idx="1">
                  <c:v>1.6</c:v>
                </c:pt>
                <c:pt idx="2">
                  <c:v>2.2000000000000002</c:v>
                </c:pt>
                <c:pt idx="3">
                  <c:v>1.5</c:v>
                </c:pt>
                <c:pt idx="4">
                  <c:v>0.8</c:v>
                </c:pt>
                <c:pt idx="5" formatCode="0.0">
                  <c:v>0.8</c:v>
                </c:pt>
                <c:pt idx="6">
                  <c:v>1.4</c:v>
                </c:pt>
                <c:pt idx="7">
                  <c:v>1.3</c:v>
                </c:pt>
                <c:pt idx="8">
                  <c:v>1.7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Лист1!$H$2:$H$10</c:f>
              <c:numCache>
                <c:formatCode>General</c:formatCode>
                <c:ptCount val="9"/>
                <c:pt idx="0">
                  <c:v>13.7</c:v>
                </c:pt>
                <c:pt idx="1">
                  <c:v>12.5</c:v>
                </c:pt>
                <c:pt idx="2">
                  <c:v>51.7</c:v>
                </c:pt>
                <c:pt idx="3">
                  <c:v>54.3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Лист1!$I$2:$I$10</c:f>
              <c:numCache>
                <c:formatCode>General</c:formatCode>
                <c:ptCount val="9"/>
                <c:pt idx="0">
                  <c:v>30.8</c:v>
                </c:pt>
                <c:pt idx="1">
                  <c:v>43.3</c:v>
                </c:pt>
                <c:pt idx="2" formatCode="0.0">
                  <c:v>59</c:v>
                </c:pt>
                <c:pt idx="3">
                  <c:v>67.2</c:v>
                </c:pt>
                <c:pt idx="4">
                  <c:v>97.2</c:v>
                </c:pt>
                <c:pt idx="5">
                  <c:v>43.3</c:v>
                </c:pt>
                <c:pt idx="6">
                  <c:v>84.4</c:v>
                </c:pt>
                <c:pt idx="7">
                  <c:v>102.6</c:v>
                </c:pt>
                <c:pt idx="8">
                  <c:v>106.1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Лист1!$J$2:$J$10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 formatCode="0.0">
                  <c:v>0</c:v>
                </c:pt>
                <c:pt idx="3">
                  <c:v>0.3</c:v>
                </c:pt>
                <c:pt idx="4">
                  <c:v>0</c:v>
                </c:pt>
                <c:pt idx="5">
                  <c:v>0</c:v>
                </c:pt>
                <c:pt idx="6">
                  <c:v>658.5</c:v>
                </c:pt>
                <c:pt idx="7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Лист1!$K$2:$K$10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22.7</c:v>
                </c:pt>
                <c:pt idx="3">
                  <c:v>32.5</c:v>
                </c:pt>
                <c:pt idx="4">
                  <c:v>23.3</c:v>
                </c:pt>
                <c:pt idx="5" formatCode="0.0">
                  <c:v>10</c:v>
                </c:pt>
                <c:pt idx="6">
                  <c:v>8.5</c:v>
                </c:pt>
                <c:pt idx="7">
                  <c:v>5.4</c:v>
                </c:pt>
                <c:pt idx="8">
                  <c:v>39.9</c:v>
                </c:pt>
              </c:numCache>
            </c:numRef>
          </c:val>
        </c:ser>
        <c:shape val="box"/>
        <c:axId val="112137344"/>
        <c:axId val="112138880"/>
        <c:axId val="0"/>
      </c:bar3DChart>
      <c:catAx>
        <c:axId val="112137344"/>
        <c:scaling>
          <c:orientation val="minMax"/>
        </c:scaling>
        <c:axPos val="b"/>
        <c:numFmt formatCode="General" sourceLinked="1"/>
        <c:tickLblPos val="nextTo"/>
        <c:crossAx val="112138880"/>
        <c:crosses val="autoZero"/>
        <c:auto val="1"/>
        <c:lblAlgn val="ctr"/>
        <c:lblOffset val="100"/>
      </c:catAx>
      <c:valAx>
        <c:axId val="112138880"/>
        <c:scaling>
          <c:orientation val="minMax"/>
        </c:scaling>
        <c:axPos val="l"/>
        <c:majorGridlines/>
        <c:numFmt formatCode="General" sourceLinked="1"/>
        <c:tickLblPos val="nextTo"/>
        <c:crossAx val="112137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122"/>
          <c:y val="1.2748009254091567E-2"/>
          <c:w val="0.27810574025469037"/>
          <c:h val="0.98725199074590742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5405,9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6993"/>
          <c:y val="2.57309278016320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445E-3"/>
          <c:y val="9.3271205820899525E-2"/>
          <c:w val="0.58973250243136222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5405,9 тыс.рублей</c:v>
                </c:pt>
              </c:strCache>
            </c:strRef>
          </c:tx>
          <c:dLbls>
            <c:spPr>
              <a:solidFill>
                <a:srgbClr val="FF0000"/>
              </a:solidFill>
            </c:sp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3486.1</c:v>
                </c:pt>
                <c:pt idx="1">
                  <c:v>83.3</c:v>
                </c:pt>
                <c:pt idx="2">
                  <c:v>36.9</c:v>
                </c:pt>
                <c:pt idx="3">
                  <c:v>51.3</c:v>
                </c:pt>
                <c:pt idx="4">
                  <c:v>725.2</c:v>
                </c:pt>
                <c:pt idx="5">
                  <c:v>28.4</c:v>
                </c:pt>
                <c:pt idx="6">
                  <c:v>866.7</c:v>
                </c:pt>
                <c:pt idx="7" formatCode="0.0">
                  <c:v>128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275380171556485"/>
          <c:y val="1.2673541017714368E-2"/>
          <c:w val="0.3379709008845615"/>
          <c:h val="0.9873264589822856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5600.5</c:v>
                </c:pt>
                <c:pt idx="1">
                  <c:v>4800.8</c:v>
                </c:pt>
                <c:pt idx="2">
                  <c:v>5359.9</c:v>
                </c:pt>
                <c:pt idx="3">
                  <c:v>5328.7</c:v>
                </c:pt>
                <c:pt idx="4">
                  <c:v>5357.7</c:v>
                </c:pt>
                <c:pt idx="5">
                  <c:v>5886.7</c:v>
                </c:pt>
                <c:pt idx="6">
                  <c:v>4465.2</c:v>
                </c:pt>
                <c:pt idx="7">
                  <c:v>4414.6000000000004</c:v>
                </c:pt>
                <c:pt idx="8">
                  <c:v>5405.7</c:v>
                </c:pt>
              </c:numCache>
            </c:numRef>
          </c:val>
        </c:ser>
        <c:marker val="1"/>
        <c:axId val="112104576"/>
        <c:axId val="112106112"/>
      </c:lineChart>
      <c:catAx>
        <c:axId val="112104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2106112"/>
        <c:crosses val="autoZero"/>
        <c:auto val="1"/>
        <c:lblAlgn val="ctr"/>
        <c:lblOffset val="100"/>
      </c:catAx>
      <c:valAx>
        <c:axId val="112106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2104576"/>
        <c:crosses val="autoZero"/>
        <c:crossBetween val="between"/>
      </c:valAx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/>
    </c:legend>
    <c:plotVisOnly val="1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  <a:solidFill>
            <a:schemeClr val="accent6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Информация                                          об исполнении бюджета Романовского  сельского поселения                                                  за 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2019 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год</a:t>
            </a:r>
            <a:endParaRPr lang="ru-RU" sz="4000" b="1" i="1" dirty="0">
              <a:solidFill>
                <a:schemeClr val="tx1"/>
              </a:solidFill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bg2">
              <a:lumMod val="9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Романовского сельского поселения в </a:t>
            </a:r>
            <a:r>
              <a:rPr lang="ru-RU" sz="3200" b="1" dirty="0" smtClean="0"/>
              <a:t>2019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Романовского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Романовского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18676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Романовского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Романовского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Романовского сельского поселения в </a:t>
            </a:r>
            <a:r>
              <a:rPr lang="ru-RU" sz="2800" b="1" dirty="0" smtClean="0"/>
              <a:t>2019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году составил </a:t>
            </a:r>
            <a:r>
              <a:rPr lang="ru-RU" sz="2800" b="1" i="1" dirty="0" smtClean="0"/>
              <a:t>759,4 </a:t>
            </a:r>
            <a:r>
              <a:rPr lang="ru-RU" sz="2800" b="1" i="1" dirty="0" smtClean="0"/>
              <a:t>тыс.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</a:t>
            </a:r>
            <a:r>
              <a:rPr lang="ru-RU" b="1" i="1" dirty="0" smtClean="0"/>
              <a:t>2019 </a:t>
            </a:r>
            <a:r>
              <a:rPr lang="ru-RU" b="1" i="1" dirty="0" smtClean="0"/>
              <a:t>году составил     </a:t>
            </a:r>
            <a:r>
              <a:rPr lang="ru-RU" b="1" i="1" dirty="0" smtClean="0"/>
              <a:t>759,4 </a:t>
            </a:r>
            <a:r>
              <a:rPr lang="ru-RU" b="1" i="1" dirty="0" smtClean="0"/>
              <a:t>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38"/>
          <a:ext cx="8186766" cy="4196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8186766"/>
              </a:tblGrid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доходы-613,4 тыс.рублей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</a:t>
                      </a:r>
                      <a:r>
                        <a:rPr lang="ru-RU" dirty="0" smtClean="0"/>
                        <a:t>лиц-123,3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</a:t>
                      </a:r>
                      <a:r>
                        <a:rPr lang="ru-RU" dirty="0" smtClean="0"/>
                        <a:t>лиц-58,6 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</a:t>
                      </a:r>
                      <a:r>
                        <a:rPr lang="ru-RU" dirty="0" smtClean="0"/>
                        <a:t>налог-429,8 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</a:t>
                      </a:r>
                      <a:r>
                        <a:rPr lang="ru-RU" dirty="0" smtClean="0"/>
                        <a:t>пошлина-1,7тыс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Неналоговые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доходы-146,0 тыс.рублей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аренды земельных участков после </a:t>
                      </a:r>
                      <a:r>
                        <a:rPr lang="ru-RU" dirty="0" smtClean="0"/>
                        <a:t>разграничения-106,1 тыс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штрафы.санкции-39,9 </a:t>
                      </a:r>
                      <a:r>
                        <a:rPr lang="ru-RU" dirty="0" smtClean="0"/>
                        <a:t>тыс. руб.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Романовского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24113</TotalTime>
  <Words>221</Words>
  <Application>Microsoft Office PowerPoint</Application>
  <PresentationFormat>Экран (4:3)</PresentationFormat>
  <Paragraphs>35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Информация                                          об исполнении бюджета Романовского  сельского поселения                                                  за 2019 год</vt:lpstr>
      <vt:lpstr>Динамика доходов Романовского сельского поселения, тыс.руб</vt:lpstr>
      <vt:lpstr>Динамика собственных доходов бюджета Романовского сельского поселения, тыс.рублей</vt:lpstr>
      <vt:lpstr>Объем налоговых и неналоговых доходов Романовского сельского поселения в 2019  году составил 759,4 тыс. руб</vt:lpstr>
      <vt:lpstr>Объем налоговых и неналоговых доходов  в 2019 году составил     759,4 тыс. рублей</vt:lpstr>
      <vt:lpstr>Безвозмездные поступления в бюджет Романовского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Романовского сельского поселения в 2019 году</vt:lpstr>
      <vt:lpstr>Динамика расходов бюджета Романовского сельского поселения , тыс.рублей</vt:lpstr>
      <vt:lpstr>Динамика расходов бюджета Романовского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2019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107</cp:revision>
  <dcterms:created xsi:type="dcterms:W3CDTF">2014-05-16T12:09:48Z</dcterms:created>
  <dcterms:modified xsi:type="dcterms:W3CDTF">2020-05-21T13:39:43Z</dcterms:modified>
</cp:coreProperties>
</file>