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4923.5</c:v>
                </c:pt>
                <c:pt idx="1">
                  <c:v>4120.3</c:v>
                </c:pt>
                <c:pt idx="2">
                  <c:v>4550.8</c:v>
                </c:pt>
                <c:pt idx="3">
                  <c:v>4409.3</c:v>
                </c:pt>
                <c:pt idx="4">
                  <c:v>4618.9000000000005</c:v>
                </c:pt>
                <c:pt idx="5">
                  <c:v>4817.9000000000005</c:v>
                </c:pt>
                <c:pt idx="6">
                  <c:v>3196.7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672.8</c:v>
                </c:pt>
                <c:pt idx="1">
                  <c:v>700.8</c:v>
                </c:pt>
                <c:pt idx="2">
                  <c:v>814.2</c:v>
                </c:pt>
                <c:pt idx="3">
                  <c:v>922.8</c:v>
                </c:pt>
                <c:pt idx="4">
                  <c:v>1409.6</c:v>
                </c:pt>
                <c:pt idx="5">
                  <c:v>904.3</c:v>
                </c:pt>
                <c:pt idx="6">
                  <c:v>1400</c:v>
                </c:pt>
              </c:numCache>
            </c:numRef>
          </c:val>
        </c:ser>
        <c:shape val="cylinder"/>
        <c:axId val="84693760"/>
        <c:axId val="84695296"/>
        <c:axId val="0"/>
      </c:bar3DChart>
      <c:catAx>
        <c:axId val="84693760"/>
        <c:scaling>
          <c:orientation val="minMax"/>
        </c:scaling>
        <c:axPos val="b"/>
        <c:numFmt formatCode="General" sourceLinked="1"/>
        <c:tickLblPos val="nextTo"/>
        <c:crossAx val="84695296"/>
        <c:crosses val="autoZero"/>
        <c:auto val="1"/>
        <c:lblAlgn val="ctr"/>
        <c:lblOffset val="100"/>
      </c:catAx>
      <c:valAx>
        <c:axId val="84695296"/>
        <c:scaling>
          <c:orientation val="minMax"/>
        </c:scaling>
        <c:axPos val="l"/>
        <c:majorGridlines/>
        <c:numFmt formatCode="General" sourceLinked="1"/>
        <c:tickLblPos val="nextTo"/>
        <c:crossAx val="846937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dLbls>
            <c:spPr>
              <a:solidFill>
                <a:schemeClr val="accent6">
                  <a:lumMod val="20000"/>
                  <a:lumOff val="80000"/>
                </a:schemeClr>
              </a:solidFill>
            </c:sp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844.3</c:v>
                </c:pt>
                <c:pt idx="1">
                  <c:v>906.1</c:v>
                </c:pt>
                <c:pt idx="2">
                  <c:v>1103.5</c:v>
                </c:pt>
                <c:pt idx="3">
                  <c:v>985.2</c:v>
                </c:pt>
                <c:pt idx="4">
                  <c:v>1129.4000000000001</c:v>
                </c:pt>
                <c:pt idx="5">
                  <c:v>1239.4000000000001</c:v>
                </c:pt>
                <c:pt idx="6">
                  <c:v>780.1</c:v>
                </c:pt>
              </c:numCache>
            </c:numRef>
          </c:val>
        </c:ser>
        <c:shape val="cylinder"/>
        <c:axId val="51652480"/>
        <c:axId val="51654016"/>
        <c:axId val="0"/>
      </c:bar3DChart>
      <c:catAx>
        <c:axId val="516524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1654016"/>
        <c:crosses val="autoZero"/>
        <c:auto val="1"/>
        <c:lblAlgn val="ctr"/>
        <c:lblOffset val="100"/>
      </c:catAx>
      <c:valAx>
        <c:axId val="516540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1652480"/>
        <c:crosses val="autoZero"/>
        <c:crossBetween val="between"/>
      </c:valAx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layout/>
    </c:title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муниципальные целевые программы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Лист1!$B$2:$B$7</c:f>
              <c:numCache>
                <c:formatCode>0.0</c:formatCode>
                <c:ptCount val="6"/>
                <c:pt idx="0" formatCode="General">
                  <c:v>1956.8</c:v>
                </c:pt>
                <c:pt idx="1">
                  <c:v>2085</c:v>
                </c:pt>
                <c:pt idx="2" formatCode="General">
                  <c:v>2204.9</c:v>
                </c:pt>
                <c:pt idx="3" formatCode="General">
                  <c:v>2195.4</c:v>
                </c:pt>
                <c:pt idx="4" formatCode="General">
                  <c:v>2612.6</c:v>
                </c:pt>
                <c:pt idx="5" formatCode="General">
                  <c:v>1374.2</c:v>
                </c:pt>
              </c:numCache>
            </c:numRef>
          </c:val>
        </c:ser>
        <c:shape val="box"/>
        <c:axId val="51724672"/>
        <c:axId val="51726208"/>
        <c:axId val="0"/>
      </c:bar3DChart>
      <c:catAx>
        <c:axId val="51724672"/>
        <c:scaling>
          <c:orientation val="minMax"/>
        </c:scaling>
        <c:axPos val="b"/>
        <c:numFmt formatCode="General" sourceLinked="1"/>
        <c:tickLblPos val="nextTo"/>
        <c:crossAx val="51726208"/>
        <c:crosses val="autoZero"/>
        <c:auto val="1"/>
        <c:lblAlgn val="ctr"/>
        <c:lblOffset val="100"/>
      </c:catAx>
      <c:valAx>
        <c:axId val="51726208"/>
        <c:scaling>
          <c:orientation val="minMax"/>
        </c:scaling>
        <c:axPos val="l"/>
        <c:majorGridlines/>
        <c:numFmt formatCode="0%" sourceLinked="1"/>
        <c:tickLblPos val="nextTo"/>
        <c:crossAx val="51724672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1374,2тыс.руб</a:t>
            </a:r>
          </a:p>
          <a:p>
            <a:pPr>
              <a:defRPr/>
            </a:pPr>
            <a:endParaRPr lang="en-US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1374,2</c:v>
                </c:pt>
              </c:strCache>
            </c:strRef>
          </c:tx>
          <c:dLbls>
            <c:showVal val="1"/>
            <c:showPercent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Обеспечение качественными жилищно-
коммунальными услугами населения 
Романовского сельского поселения
Дубовского района
</c:v>
                </c:pt>
                <c:pt idx="1">
                  <c:v>Защита населения и территории от чрезвычайных 
ситуаций, обеспечение пожарной безопасности и 
безопасности людей на водных объектах
</c:v>
                </c:pt>
                <c:pt idx="2">
                  <c:v>Развитие культуры и туризма</c:v>
                </c:pt>
                <c:pt idx="3">
                  <c:v>Охрана окружающей среды 
и рациональное природопользование
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
финансами и создание условий
для эффективного управления 
муниципальными финансами
</c:v>
                </c:pt>
                <c:pt idx="7">
                  <c:v>Оформление права собственности и использование
 имущества муниципального образования
 «Романовское сельское поселение»
</c:v>
                </c:pt>
                <c:pt idx="8">
                  <c:v>Обеспечение общественного порядка и противодействие преступности</c:v>
                </c:pt>
                <c:pt idx="9">
                  <c:v>Энергоэффективность и развитие энергетики</c:v>
                </c:pt>
                <c:pt idx="10">
                  <c:v>Доступная среда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192</c:v>
                </c:pt>
                <c:pt idx="1">
                  <c:v>0</c:v>
                </c:pt>
                <c:pt idx="2">
                  <c:v>780.1</c:v>
                </c:pt>
                <c:pt idx="3">
                  <c:v>5.6</c:v>
                </c:pt>
                <c:pt idx="4">
                  <c:v>15.8</c:v>
                </c:pt>
                <c:pt idx="5" formatCode="0.0">
                  <c:v>267.5</c:v>
                </c:pt>
                <c:pt idx="6">
                  <c:v>102.8</c:v>
                </c:pt>
                <c:pt idx="7" formatCode="0.0">
                  <c:v>5</c:v>
                </c:pt>
                <c:pt idx="8">
                  <c:v>0</c:v>
                </c:pt>
                <c:pt idx="9">
                  <c:v>1.5</c:v>
                </c:pt>
                <c:pt idx="10">
                  <c:v>3.9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316746864975262"/>
          <c:y val="1.0801016269907669E-2"/>
          <c:w val="0.33243511227763245"/>
          <c:h val="0.98919890448476544"/>
        </c:manualLayout>
      </c:layout>
      <c:spPr>
        <a:ln>
          <a:solidFill>
            <a:schemeClr val="tx2">
              <a:lumMod val="60000"/>
              <a:lumOff val="40000"/>
            </a:schemeClr>
          </a:solidFill>
        </a:ln>
      </c:spPr>
    </c:legend>
    <c:plotVisOnly val="1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 доходы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spPr>
              <a:solidFill>
                <a:srgbClr val="FFC000"/>
              </a:solidFill>
            </c:sp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5313.7</c:v>
                </c:pt>
                <c:pt idx="1">
                  <c:v>4800.8</c:v>
                </c:pt>
                <c:pt idx="2">
                  <c:v>4373.6000000000004</c:v>
                </c:pt>
              </c:numCache>
            </c:numRef>
          </c:val>
        </c:ser>
        <c:overlap val="100"/>
        <c:axId val="89331968"/>
        <c:axId val="89333760"/>
      </c:barChart>
      <c:catAx>
        <c:axId val="8933196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9333760"/>
        <c:crosses val="autoZero"/>
        <c:auto val="1"/>
        <c:lblAlgn val="ctr"/>
        <c:lblOffset val="100"/>
      </c:catAx>
      <c:valAx>
        <c:axId val="8933376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93319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3646567205415114"/>
          <c:y val="1.403505152816293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0576737118386548E-2"/>
          <c:y val="0.14164504122294141"/>
          <c:w val="0.54246051480407054"/>
          <c:h val="0.757370776757224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1400</c:v>
                </c:pt>
              </c:strCache>
            </c:strRef>
          </c:tx>
          <c:dLbls>
            <c:spPr>
              <a:solidFill>
                <a:srgbClr val="FFFF00"/>
              </a:solidFill>
            </c:spPr>
            <c:dLblPos val="bestFit"/>
            <c:showVal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гос.пошлина</c:v>
                </c:pt>
                <c:pt idx="4">
                  <c:v>доходы от аренды земельных участков после разграничения</c:v>
                </c:pt>
                <c:pt idx="5">
                  <c:v>штрафы.санкции</c:v>
                </c:pt>
                <c:pt idx="6">
                  <c:v>доходы от продажи земельных участков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0.0">
                  <c:v>94.9</c:v>
                </c:pt>
                <c:pt idx="1">
                  <c:v>37.700000000000003</c:v>
                </c:pt>
                <c:pt idx="2">
                  <c:v>514.6</c:v>
                </c:pt>
                <c:pt idx="3">
                  <c:v>1.4</c:v>
                </c:pt>
                <c:pt idx="4">
                  <c:v>84.4</c:v>
                </c:pt>
                <c:pt idx="5" formatCode="0.0">
                  <c:v>8.5</c:v>
                </c:pt>
                <c:pt idx="6">
                  <c:v>658.5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963473315835612"/>
          <c:y val="0"/>
          <c:w val="0.41841587235806127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4923.5</c:v>
                </c:pt>
                <c:pt idx="1">
                  <c:v>4120.3</c:v>
                </c:pt>
                <c:pt idx="2">
                  <c:v>4550.8</c:v>
                </c:pt>
                <c:pt idx="3">
                  <c:v>4409.3</c:v>
                </c:pt>
                <c:pt idx="4">
                  <c:v>4618.9000000000005</c:v>
                </c:pt>
                <c:pt idx="5">
                  <c:v>4817.9000000000005</c:v>
                </c:pt>
                <c:pt idx="6">
                  <c:v>3196.7</c:v>
                </c:pt>
              </c:numCache>
            </c:numRef>
          </c:val>
        </c:ser>
        <c:shape val="box"/>
        <c:axId val="51118464"/>
        <c:axId val="51120000"/>
        <c:axId val="0"/>
      </c:bar3DChart>
      <c:catAx>
        <c:axId val="51118464"/>
        <c:scaling>
          <c:orientation val="minMax"/>
        </c:scaling>
        <c:axPos val="b"/>
        <c:numFmt formatCode="General" sourceLinked="1"/>
        <c:tickLblPos val="nextTo"/>
        <c:crossAx val="51120000"/>
        <c:crosses val="autoZero"/>
        <c:auto val="1"/>
        <c:lblAlgn val="ctr"/>
        <c:lblOffset val="100"/>
      </c:catAx>
      <c:valAx>
        <c:axId val="51120000"/>
        <c:scaling>
          <c:orientation val="minMax"/>
        </c:scaling>
        <c:axPos val="l"/>
        <c:majorGridlines/>
        <c:numFmt formatCode="General" sourceLinked="1"/>
        <c:tickLblPos val="nextTo"/>
        <c:crossAx val="511184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solidFill>
                <a:schemeClr val="tx2">
                  <a:lumMod val="20000"/>
                  <a:lumOff val="80000"/>
                </a:schemeClr>
              </a:solidFill>
            </c:sp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245.1</c:v>
                </c:pt>
                <c:pt idx="1">
                  <c:v>136.69999999999999</c:v>
                </c:pt>
                <c:pt idx="2">
                  <c:v>151.69999999999999</c:v>
                </c:pt>
                <c:pt idx="3">
                  <c:v>154</c:v>
                </c:pt>
                <c:pt idx="4">
                  <c:v>184.6</c:v>
                </c:pt>
                <c:pt idx="5">
                  <c:v>200.2</c:v>
                </c:pt>
                <c:pt idx="6">
                  <c:v>94.9</c:v>
                </c:pt>
              </c:numCache>
            </c:numRef>
          </c:val>
        </c:ser>
        <c:shape val="pyramid"/>
        <c:axId val="51175424"/>
        <c:axId val="51176960"/>
        <c:axId val="0"/>
      </c:bar3DChart>
      <c:catAx>
        <c:axId val="51175424"/>
        <c:scaling>
          <c:orientation val="minMax"/>
        </c:scaling>
        <c:axPos val="b"/>
        <c:numFmt formatCode="General" sourceLinked="1"/>
        <c:tickLblPos val="nextTo"/>
        <c:crossAx val="51176960"/>
        <c:crosses val="autoZero"/>
        <c:auto val="1"/>
        <c:lblAlgn val="ctr"/>
        <c:lblOffset val="100"/>
      </c:catAx>
      <c:valAx>
        <c:axId val="51176960"/>
        <c:scaling>
          <c:orientation val="minMax"/>
        </c:scaling>
        <c:axPos val="l"/>
        <c:majorGridlines/>
        <c:numFmt formatCode="General" sourceLinked="1"/>
        <c:tickLblPos val="nextTo"/>
        <c:crossAx val="51175424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280.3</c:v>
                </c:pt>
                <c:pt idx="1">
                  <c:v>450.7</c:v>
                </c:pt>
                <c:pt idx="2">
                  <c:v>481.7</c:v>
                </c:pt>
                <c:pt idx="3">
                  <c:v>443.8</c:v>
                </c:pt>
                <c:pt idx="4">
                  <c:v>447.5</c:v>
                </c:pt>
                <c:pt idx="5">
                  <c:v>369.6</c:v>
                </c:pt>
                <c:pt idx="6">
                  <c:v>552.29999999999995</c:v>
                </c:pt>
              </c:numCache>
            </c:numRef>
          </c:val>
        </c:ser>
        <c:shape val="cone"/>
        <c:axId val="51894528"/>
        <c:axId val="51896320"/>
        <c:axId val="0"/>
      </c:bar3DChart>
      <c:catAx>
        <c:axId val="51894528"/>
        <c:scaling>
          <c:orientation val="minMax"/>
        </c:scaling>
        <c:axPos val="b"/>
        <c:numFmt formatCode="General" sourceLinked="1"/>
        <c:tickLblPos val="nextTo"/>
        <c:crossAx val="51896320"/>
        <c:crosses val="autoZero"/>
        <c:auto val="1"/>
        <c:lblAlgn val="ctr"/>
        <c:lblOffset val="100"/>
      </c:catAx>
      <c:valAx>
        <c:axId val="51896320"/>
        <c:scaling>
          <c:orientation val="minMax"/>
        </c:scaling>
        <c:axPos val="l"/>
        <c:majorGridlines/>
        <c:numFmt formatCode="General" sourceLinked="1"/>
        <c:tickLblPos val="nextTo"/>
        <c:crossAx val="51894528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245.1</c:v>
                </c:pt>
                <c:pt idx="1">
                  <c:v>138.69999999999999</c:v>
                </c:pt>
                <c:pt idx="2">
                  <c:v>151.69999999999999</c:v>
                </c:pt>
                <c:pt idx="3" formatCode="0.0">
                  <c:v>154</c:v>
                </c:pt>
                <c:pt idx="4">
                  <c:v>184.6</c:v>
                </c:pt>
                <c:pt idx="5">
                  <c:v>200.2</c:v>
                </c:pt>
                <c:pt idx="6">
                  <c:v>94.9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">
                  <c:v>111</c:v>
                </c:pt>
                <c:pt idx="4">
                  <c:v>201.6</c:v>
                </c:pt>
                <c:pt idx="5">
                  <c:v>280.3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Совокупных доход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42.4</c:v>
                </c:pt>
                <c:pt idx="1">
                  <c:v>0.30000000000000004</c:v>
                </c:pt>
                <c:pt idx="2">
                  <c:v>36.5</c:v>
                </c:pt>
                <c:pt idx="3">
                  <c:v>58.2</c:v>
                </c:pt>
                <c:pt idx="4">
                  <c:v>454.6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 на имущество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1.3</c:v>
                </c:pt>
                <c:pt idx="1">
                  <c:v>14.7</c:v>
                </c:pt>
                <c:pt idx="2">
                  <c:v>16.7</c:v>
                </c:pt>
                <c:pt idx="3">
                  <c:v>16.100000000000001</c:v>
                </c:pt>
                <c:pt idx="4">
                  <c:v>14.4</c:v>
                </c:pt>
                <c:pt idx="5">
                  <c:v>17.7</c:v>
                </c:pt>
                <c:pt idx="6">
                  <c:v>37.700000000000003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Лист1!$F$2:$F$8</c:f>
              <c:numCache>
                <c:formatCode>General</c:formatCode>
                <c:ptCount val="7"/>
                <c:pt idx="0" formatCode="0.0">
                  <c:v>241</c:v>
                </c:pt>
                <c:pt idx="1">
                  <c:v>435.9</c:v>
                </c:pt>
                <c:pt idx="2">
                  <c:v>465.1</c:v>
                </c:pt>
                <c:pt idx="3">
                  <c:v>427.7</c:v>
                </c:pt>
                <c:pt idx="4">
                  <c:v>433.1</c:v>
                </c:pt>
                <c:pt idx="5" formatCode="0.0">
                  <c:v>352</c:v>
                </c:pt>
                <c:pt idx="6">
                  <c:v>514.6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госпошлина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Лист1!$G$2:$G$8</c:f>
              <c:numCache>
                <c:formatCode>General</c:formatCode>
                <c:ptCount val="7"/>
                <c:pt idx="0" formatCode="0.0">
                  <c:v>5</c:v>
                </c:pt>
                <c:pt idx="1">
                  <c:v>1.6</c:v>
                </c:pt>
                <c:pt idx="2">
                  <c:v>2.2000000000000002</c:v>
                </c:pt>
                <c:pt idx="3">
                  <c:v>1.5</c:v>
                </c:pt>
                <c:pt idx="4">
                  <c:v>0.8</c:v>
                </c:pt>
                <c:pt idx="5" formatCode="0.0">
                  <c:v>0.8</c:v>
                </c:pt>
                <c:pt idx="6">
                  <c:v>1.4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аренда до разграничения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Лист1!$H$2:$H$8</c:f>
              <c:numCache>
                <c:formatCode>General</c:formatCode>
                <c:ptCount val="7"/>
                <c:pt idx="0">
                  <c:v>13.7</c:v>
                </c:pt>
                <c:pt idx="1">
                  <c:v>12.5</c:v>
                </c:pt>
                <c:pt idx="2">
                  <c:v>51.7</c:v>
                </c:pt>
                <c:pt idx="3">
                  <c:v>54.3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аренда после разграничения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Лист1!$I$2:$I$8</c:f>
              <c:numCache>
                <c:formatCode>General</c:formatCode>
                <c:ptCount val="7"/>
                <c:pt idx="0">
                  <c:v>30.8</c:v>
                </c:pt>
                <c:pt idx="1">
                  <c:v>43.3</c:v>
                </c:pt>
                <c:pt idx="2" formatCode="0.0">
                  <c:v>59</c:v>
                </c:pt>
                <c:pt idx="3">
                  <c:v>67.2</c:v>
                </c:pt>
                <c:pt idx="4">
                  <c:v>97.2</c:v>
                </c:pt>
                <c:pt idx="5">
                  <c:v>43.3</c:v>
                </c:pt>
                <c:pt idx="6">
                  <c:v>84.4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продажа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 formatCode="0.0">
                  <c:v>0</c:v>
                </c:pt>
                <c:pt idx="3">
                  <c:v>0.30000000000000004</c:v>
                </c:pt>
                <c:pt idx="4">
                  <c:v>0</c:v>
                </c:pt>
                <c:pt idx="5">
                  <c:v>0</c:v>
                </c:pt>
                <c:pt idx="6">
                  <c:v>658.5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штрафы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22.7</c:v>
                </c:pt>
                <c:pt idx="3">
                  <c:v>32.5</c:v>
                </c:pt>
                <c:pt idx="4">
                  <c:v>23.3</c:v>
                </c:pt>
                <c:pt idx="5" formatCode="0.0">
                  <c:v>10</c:v>
                </c:pt>
                <c:pt idx="6">
                  <c:v>8.5</c:v>
                </c:pt>
              </c:numCache>
            </c:numRef>
          </c:val>
        </c:ser>
        <c:shape val="box"/>
        <c:axId val="51969408"/>
        <c:axId val="51983488"/>
        <c:axId val="0"/>
      </c:bar3DChart>
      <c:catAx>
        <c:axId val="51969408"/>
        <c:scaling>
          <c:orientation val="minMax"/>
        </c:scaling>
        <c:axPos val="b"/>
        <c:numFmt formatCode="General" sourceLinked="1"/>
        <c:tickLblPos val="nextTo"/>
        <c:crossAx val="51983488"/>
        <c:crosses val="autoZero"/>
        <c:auto val="1"/>
        <c:lblAlgn val="ctr"/>
        <c:lblOffset val="100"/>
      </c:catAx>
      <c:valAx>
        <c:axId val="51983488"/>
        <c:scaling>
          <c:orientation val="minMax"/>
        </c:scaling>
        <c:axPos val="l"/>
        <c:majorGridlines/>
        <c:numFmt formatCode="General" sourceLinked="1"/>
        <c:tickLblPos val="nextTo"/>
        <c:crossAx val="51969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63500048605088"/>
          <c:y val="1.2748009254091567E-2"/>
          <c:w val="0.27810574025469037"/>
          <c:h val="0.98725199074590786"/>
        </c:manualLayout>
      </c:layout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4465,2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 err="1" smtClean="0"/>
              <a:t>тыс.руб</a:t>
            </a:r>
            <a:endParaRPr lang="ru-RU" dirty="0"/>
          </a:p>
        </c:rich>
      </c:tx>
      <c:layout>
        <c:manualLayout>
          <c:xMode val="edge"/>
          <c:yMode val="edge"/>
          <c:x val="0.39947123501436965"/>
          <c:y val="2.573092780163204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1144737738931419E-3"/>
          <c:y val="9.3271205820899525E-2"/>
          <c:w val="0.58973250243136255"/>
          <c:h val="0.823668180438453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4465,2тыс.рублей</c:v>
                </c:pt>
              </c:strCache>
            </c:strRef>
          </c:tx>
          <c:explosion val="25"/>
          <c:dLbls>
            <c:spPr>
              <a:solidFill>
                <a:srgbClr val="FF0000"/>
              </a:solidFill>
            </c:spPr>
            <c:showVal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культура.кинематография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3224.2</c:v>
                </c:pt>
                <c:pt idx="1">
                  <c:v>69.3</c:v>
                </c:pt>
                <c:pt idx="2">
                  <c:v>0</c:v>
                </c:pt>
                <c:pt idx="3">
                  <c:v>118.6</c:v>
                </c:pt>
                <c:pt idx="4">
                  <c:v>185.9</c:v>
                </c:pt>
                <c:pt idx="5">
                  <c:v>8.9</c:v>
                </c:pt>
                <c:pt idx="6">
                  <c:v>780.1</c:v>
                </c:pt>
                <c:pt idx="7">
                  <c:v>78.099999999999994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471760474385188"/>
          <c:y val="0"/>
          <c:w val="0.34528239525614873"/>
          <c:h val="1"/>
        </c:manualLayout>
      </c:layout>
      <c:spPr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marker>
            <c:symbol val="none"/>
          </c:marker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5600.5</c:v>
                </c:pt>
                <c:pt idx="1">
                  <c:v>4800.8</c:v>
                </c:pt>
                <c:pt idx="2">
                  <c:v>5359.9</c:v>
                </c:pt>
                <c:pt idx="3">
                  <c:v>5328.7</c:v>
                </c:pt>
                <c:pt idx="4">
                  <c:v>5357.7</c:v>
                </c:pt>
                <c:pt idx="5">
                  <c:v>5886.7</c:v>
                </c:pt>
                <c:pt idx="6">
                  <c:v>4465.2</c:v>
                </c:pt>
              </c:numCache>
            </c:numRef>
          </c:val>
        </c:ser>
        <c:marker val="1"/>
        <c:axId val="51604864"/>
        <c:axId val="51631232"/>
      </c:lineChart>
      <c:catAx>
        <c:axId val="516048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1631232"/>
        <c:crosses val="autoZero"/>
        <c:auto val="1"/>
        <c:lblAlgn val="ctr"/>
        <c:lblOffset val="100"/>
      </c:catAx>
      <c:valAx>
        <c:axId val="516312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1604864"/>
        <c:crosses val="autoZero"/>
        <c:crossBetween val="between"/>
      </c:valAx>
      <c:spPr>
        <a:solidFill>
          <a:srgbClr val="FFFF00"/>
        </a:solidFill>
        <a:effectLst>
          <a:glow rad="228600">
            <a:schemeClr val="accent2">
              <a:satMod val="175000"/>
              <a:alpha val="40000"/>
            </a:schemeClr>
          </a:glow>
        </a:effectLst>
      </c:spPr>
    </c:plotArea>
    <c:legend>
      <c:legendPos val="r"/>
      <c:layout/>
    </c:legend>
    <c:plotVisOnly val="1"/>
  </c:chart>
  <c:spPr>
    <a:solidFill>
      <a:schemeClr val="accent2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пт 18.05.18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2014</a:t>
            </a:r>
            <a:r>
              <a:rPr lang="ru-RU" baseline="0" dirty="0" smtClean="0"/>
              <a:t> год и плановый период 2015 и 2016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пт 18.05.18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пт 18.05.18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пт 18.05.18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пт 18.05.18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пт 18.05.18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пт 18.05.18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пт 18.05.18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пт 18.05.18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пт 18.05.18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пт 18.05.18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пт 18.05.18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пт 18.05.18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358246" cy="35004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tx1"/>
                </a:solidFill>
                <a:latin typeface="+mj-lt"/>
                <a:ea typeface="Batang" pitchFamily="18" charset="-127"/>
              </a:rPr>
              <a:t>Информация                                          об исполнении бюджета Романовского  сельского поселения                                                  за 2017 год</a:t>
            </a:r>
            <a:endParaRPr lang="ru-RU" sz="4000" b="1" i="1" dirty="0">
              <a:solidFill>
                <a:schemeClr val="tx1"/>
              </a:solidFill>
              <a:latin typeface="+mj-lt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1143008"/>
          </a:xfrm>
          <a:solidFill>
            <a:schemeClr val="accent3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Структура расходов бюджета Романовского сельского поселения в 2017 году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1537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Динамика расходов бюджета Романовского сельского поселения , </a:t>
            </a:r>
            <a:r>
              <a:rPr lang="ru-RU" sz="3200" b="1" i="1" dirty="0" smtClean="0"/>
              <a:t>тыс.рублей</a:t>
            </a:r>
            <a:endParaRPr lang="ru-RU" sz="32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/>
              <a:t>Динамика расходов бюджета Романовского сельского  поселения на культуру,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800" b="1" i="1" dirty="0" smtClean="0"/>
              <a:t>Динамика расходов бюджета на реализацию муниципальных целевых программ, 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2017 году, тыс.рублей</a:t>
            </a:r>
            <a:endParaRPr lang="ru-RU" sz="2000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Динамика доходов Романовского сельского поселения, </a:t>
            </a:r>
            <a:r>
              <a:rPr lang="ru-RU" b="1" i="1" dirty="0" err="1" smtClean="0"/>
              <a:t>тыс.руб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собственных доходов бюджета Романовского сельского поселения,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Объем налоговых и неналоговых доходов Романовского сельского поселения в 2017</a:t>
            </a:r>
            <a:br>
              <a:rPr lang="ru-RU" sz="2800" b="1" dirty="0" smtClean="0"/>
            </a:br>
            <a:r>
              <a:rPr lang="ru-RU" sz="2800" b="1" dirty="0" smtClean="0"/>
              <a:t> году составил </a:t>
            </a:r>
            <a:r>
              <a:rPr lang="ru-RU" sz="2800" b="1" i="1" dirty="0" smtClean="0"/>
              <a:t>1400,0 тыс. </a:t>
            </a:r>
            <a:r>
              <a:rPr lang="ru-RU" sz="2800" b="1" i="1" dirty="0" err="1" smtClean="0"/>
              <a:t>руб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86808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  <a:solidFill>
            <a:schemeClr val="tx2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Объем налоговых и неналоговых доходов  в 2017 году составил     1400,0 тыс. рублей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00238"/>
          <a:ext cx="8186766" cy="470411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8186766"/>
              </a:tblGrid>
              <a:tr h="508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Неналоговые доходы-648,6тыс.рублей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лиц-94,9 тыс.рублей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имущество физических лиц-37,7тыс.рублей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налог-514,6 тыс.рублей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пошлина-1,4 тыс.</a:t>
                      </a:r>
                      <a:r>
                        <a:rPr lang="ru-RU" baseline="0" dirty="0" smtClean="0"/>
                        <a:t> рублей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Неналоговые доходы-751,4тыс.рублей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доходы от аренды земельных участков после разграничения-84,4 тыс. </a:t>
                      </a:r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продажи земельных участков-658,5 тыс. руб.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штрафы.санкции-8,5 тыс. руб.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Безвозмездные поступления в бюджет Романовского сельского поселения, тыс. рублей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Динамика поступлений налога на доходы физических лиц в бюджет , тыс. рублей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Динамика поступлений  налога на имущество, </a:t>
            </a:r>
            <a:r>
              <a:rPr lang="ru-RU" i="1" dirty="0" smtClean="0"/>
              <a:t>тыс. рублей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поступления налоговых и неналоговых  доходов,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23988</TotalTime>
  <Words>246</Words>
  <Application>Microsoft Office PowerPoint</Application>
  <PresentationFormat>Экран (4:3)</PresentationFormat>
  <Paragraphs>37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Информация                                          об исполнении бюджета Романовского  сельского поселения                                                  за 2017 год</vt:lpstr>
      <vt:lpstr>Динамика доходов Романовского сельского поселения, тыс.руб</vt:lpstr>
      <vt:lpstr>Динамика собственных доходов бюджета Романовского сельского поселения, тыс.рублей</vt:lpstr>
      <vt:lpstr>Объем налоговых и неналоговых доходов Романовского сельского поселения в 2017  году составил 1400,0 тыс. руб</vt:lpstr>
      <vt:lpstr>Объем налоговых и неналоговых доходов  в 2017 году составил     1400,0 тыс. рублей</vt:lpstr>
      <vt:lpstr>Безвозмездные поступления в бюджет Романовского сельского поселения, тыс. рублей</vt:lpstr>
      <vt:lpstr>Динамика поступлений налога на доходы физических лиц в бюджет , тыс. рублей</vt:lpstr>
      <vt:lpstr>Динамика поступлений  налога на имущество, тыс. рублей</vt:lpstr>
      <vt:lpstr>Динамика поступления налоговых и неналоговых  доходов, тыс.рублей</vt:lpstr>
      <vt:lpstr>Структура расходов бюджета Романовского сельского поселения в 2017 году</vt:lpstr>
      <vt:lpstr>Динамика расходов бюджета Романовского сельского поселения , тыс.рублей</vt:lpstr>
      <vt:lpstr>Динамика расходов бюджета Романовского сельского  поселения на культуру, тыс.рублей</vt:lpstr>
      <vt:lpstr>Динамика расходов бюджета на реализацию муниципальных целевых программ,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2017 году, тыс.рублей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Пользователь</cp:lastModifiedBy>
  <cp:revision>93</cp:revision>
  <dcterms:created xsi:type="dcterms:W3CDTF">2014-05-16T12:09:48Z</dcterms:created>
  <dcterms:modified xsi:type="dcterms:W3CDTF">2018-05-18T13:22:25Z</dcterms:modified>
</cp:coreProperties>
</file>