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23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75" r:id="rId12"/>
    <p:sldId id="268" r:id="rId13"/>
    <p:sldId id="262" r:id="rId14"/>
    <p:sldId id="278" r:id="rId15"/>
    <p:sldId id="279" r:id="rId16"/>
    <p:sldId id="276" r:id="rId17"/>
    <p:sldId id="265" r:id="rId18"/>
    <p:sldId id="270" r:id="rId19"/>
    <p:sldId id="280" r:id="rId20"/>
    <p:sldId id="281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683,8тыс.рублей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75E-2"/>
          <c:y val="9.8578172740810075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683,8тыс.рублей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154,9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4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154.9</c:v>
                </c:pt>
                <c:pt idx="1">
                  <c:v>25.9</c:v>
                </c:pt>
                <c:pt idx="2">
                  <c:v>400.9</c:v>
                </c:pt>
                <c:pt idx="3">
                  <c:v>1</c:v>
                </c:pt>
                <c:pt idx="4">
                  <c:v>97.5</c:v>
                </c:pt>
                <c:pt idx="5">
                  <c:v>3.6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08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3685,5тыс.рублей</a:t>
            </a:r>
            <a:endParaRPr lang="ru-RU" dirty="0"/>
          </a:p>
        </c:rich>
      </c:tx>
      <c:layout>
        <c:manualLayout>
          <c:xMode val="edge"/>
          <c:yMode val="edge"/>
          <c:x val="0.34394672888111211"/>
          <c:y val="9.6618357487922701E-3"/>
        </c:manualLayout>
      </c:layout>
    </c:title>
    <c:plotArea>
      <c:layout>
        <c:manualLayout>
          <c:layoutTarget val="inner"/>
          <c:xMode val="edge"/>
          <c:yMode val="edge"/>
          <c:x val="0.13558022261106251"/>
          <c:y val="0.11722222222222228"/>
          <c:w val="0.6535030864197533"/>
          <c:h val="0.4167691810262848"/>
        </c:manualLayout>
      </c:layout>
      <c:area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3595,7тыс.рублей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991</c:v>
                </c:pt>
                <c:pt idx="4" formatCode="General">
                  <c:v>51.5</c:v>
                </c:pt>
                <c:pt idx="5" formatCode="General">
                  <c:v>140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07816448"/>
        <c:axId val="107818368"/>
      </c:areaChart>
      <c:catAx>
        <c:axId val="107816448"/>
        <c:scaling>
          <c:orientation val="minMax"/>
        </c:scaling>
        <c:axPos val="b"/>
        <c:tickLblPos val="nextTo"/>
        <c:crossAx val="107818368"/>
        <c:crosses val="autoZero"/>
        <c:auto val="1"/>
        <c:lblAlgn val="ctr"/>
        <c:lblOffset val="100"/>
      </c:catAx>
      <c:valAx>
        <c:axId val="107818368"/>
        <c:scaling>
          <c:orientation val="minMax"/>
        </c:scaling>
        <c:axPos val="l"/>
        <c:majorGridlines/>
        <c:numFmt formatCode="General" sourceLinked="1"/>
        <c:tickLblPos val="nextTo"/>
        <c:crossAx val="10781644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3317,5 </a:t>
            </a:r>
            <a:r>
              <a:rPr lang="ru-RU" dirty="0"/>
              <a:t>тыс.рублей</a:t>
            </a:r>
          </a:p>
        </c:rich>
      </c:tx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3495,9тыс.рублей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812.5</c:v>
                </c:pt>
                <c:pt idx="4" formatCode="General">
                  <c:v>51.5</c:v>
                </c:pt>
                <c:pt idx="5" formatCode="General">
                  <c:v>150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11430656"/>
        <c:axId val="111454464"/>
        <c:axId val="0"/>
      </c:bar3DChart>
      <c:catAx>
        <c:axId val="111430656"/>
        <c:scaling>
          <c:orientation val="minMax"/>
        </c:scaling>
        <c:axPos val="b"/>
        <c:tickLblPos val="nextTo"/>
        <c:crossAx val="111454464"/>
        <c:crosses val="autoZero"/>
        <c:auto val="1"/>
        <c:lblAlgn val="ctr"/>
        <c:lblOffset val="100"/>
      </c:catAx>
      <c:valAx>
        <c:axId val="111454464"/>
        <c:scaling>
          <c:orientation val="minMax"/>
        </c:scaling>
        <c:axPos val="l"/>
        <c:majorGridlines/>
        <c:numFmt formatCode="General" sourceLinked="1"/>
        <c:tickLblPos val="nextTo"/>
        <c:crossAx val="111430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83E-2"/>
          <c:w val="0.33271689997083753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679,4 </a:t>
            </a: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2.3927408379508068E-2"/>
          <c:y val="9.857817274081016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672,9тыс.рублей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8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16,1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160.19999999999999</c:v>
                </c:pt>
                <c:pt idx="1">
                  <c:v>16.100000000000001</c:v>
                </c:pt>
                <c:pt idx="2">
                  <c:v>400.9</c:v>
                </c:pt>
                <c:pt idx="3">
                  <c:v>1</c:v>
                </c:pt>
                <c:pt idx="4">
                  <c:v>97.5</c:v>
                </c:pt>
                <c:pt idx="5">
                  <c:v>3.7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689,6тыс.рублей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162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683,1тыс.рублей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164,8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281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21,6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400,9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164.8</c:v>
                </c:pt>
                <c:pt idx="1">
                  <c:v>21.6</c:v>
                </c:pt>
                <c:pt idx="2">
                  <c:v>400.9</c:v>
                </c:pt>
                <c:pt idx="3">
                  <c:v>1</c:v>
                </c:pt>
                <c:pt idx="4">
                  <c:v>97.5</c:v>
                </c:pt>
                <c:pt idx="5">
                  <c:v>3.8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4529,9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3028.5</c:v>
                </c:pt>
                <c:pt idx="5">
                  <c:v>2808.9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711,5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Лист1!$A$2:$A$7</c:f>
              <c:numCache>
                <c:formatCode>General</c:formatCode>
                <c:ptCount val="6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Лист1!$C$2:$C$7</c:f>
              <c:numCache>
                <c:formatCode>General</c:formatCode>
                <c:ptCount val="6"/>
                <c:pt idx="1">
                  <c:v>711.5</c:v>
                </c:pt>
                <c:pt idx="2">
                  <c:v>740.2</c:v>
                </c:pt>
                <c:pt idx="3">
                  <c:v>587.29999999999995</c:v>
                </c:pt>
                <c:pt idx="4">
                  <c:v>657</c:v>
                </c:pt>
                <c:pt idx="5">
                  <c:v>508.6</c:v>
                </c:pt>
              </c:numCache>
            </c:numRef>
          </c:val>
        </c:ser>
        <c:axId val="81104256"/>
        <c:axId val="81183872"/>
      </c:barChart>
      <c:catAx>
        <c:axId val="81104256"/>
        <c:scaling>
          <c:orientation val="minMax"/>
        </c:scaling>
        <c:axPos val="b"/>
        <c:numFmt formatCode="General" sourceLinked="1"/>
        <c:tickLblPos val="nextTo"/>
        <c:crossAx val="81183872"/>
        <c:crosses val="autoZero"/>
        <c:auto val="1"/>
        <c:lblAlgn val="ctr"/>
        <c:lblOffset val="100"/>
      </c:catAx>
      <c:valAx>
        <c:axId val="81183872"/>
        <c:scaling>
          <c:orientation val="minMax"/>
        </c:scaling>
        <c:axPos val="l"/>
        <c:majorGridlines/>
        <c:numFmt formatCode="General" sourceLinked="1"/>
        <c:tickLblPos val="nextTo"/>
        <c:crossAx val="81104256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4296,2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903"/>
          <c:y val="3.555021026946928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5091,3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3010</c:v>
                </c:pt>
                <c:pt idx="1">
                  <c:v>69.3</c:v>
                </c:pt>
                <c:pt idx="2" formatCode="General">
                  <c:v>0</c:v>
                </c:pt>
                <c:pt idx="3" formatCode="General">
                  <c:v>51.5</c:v>
                </c:pt>
                <c:pt idx="4" formatCode="General">
                  <c:v>46</c:v>
                </c:pt>
                <c:pt idx="5" formatCode="General">
                  <c:v>999.4</c:v>
                </c:pt>
                <c:pt idx="6">
                  <c:v>120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2.1609825202542472E-2"/>
          <c:w val="0.33250006907031382"/>
          <c:h val="0.97292184809346216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3685,5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5.6773449371460144E-2"/>
          <c:y val="2.24483446050644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 formatCode="0.00">
                  <c:v>2433.6999999999998</c:v>
                </c:pt>
                <c:pt idx="1">
                  <c:v>69.3</c:v>
                </c:pt>
                <c:pt idx="2">
                  <c:v>0</c:v>
                </c:pt>
                <c:pt idx="3">
                  <c:v>51.5</c:v>
                </c:pt>
                <c:pt idx="4">
                  <c:v>0</c:v>
                </c:pt>
                <c:pt idx="5">
                  <c:v>991</c:v>
                </c:pt>
                <c:pt idx="6">
                  <c:v>140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2.1609825202542451E-2"/>
          <c:w val="0.33250006907031382"/>
          <c:h val="0.9283755048344855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3317,5</a:t>
            </a:r>
            <a:endParaRPr lang="ru-RU" dirty="0"/>
          </a:p>
          <a:p>
            <a:pPr>
              <a:defRPr/>
            </a:pPr>
            <a:r>
              <a:rPr lang="ru-RU" dirty="0"/>
              <a:t>тыс.рублей</a:t>
            </a:r>
          </a:p>
        </c:rich>
      </c:tx>
      <c:layout>
        <c:manualLayout>
          <c:xMode val="edge"/>
          <c:yMode val="edge"/>
          <c:x val="7.4514067750876933E-2"/>
          <c:y val="2.7075715111882202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2303.5</c:v>
                </c:pt>
                <c:pt idx="1">
                  <c:v>0</c:v>
                </c:pt>
                <c:pt idx="2">
                  <c:v>0</c:v>
                </c:pt>
                <c:pt idx="3">
                  <c:v>51.5</c:v>
                </c:pt>
                <c:pt idx="4">
                  <c:v>0</c:v>
                </c:pt>
                <c:pt idx="5">
                  <c:v>812.5</c:v>
                </c:pt>
                <c:pt idx="6">
                  <c:v>150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8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291"/>
          <c:y val="5.8875864052565794E-3"/>
          <c:w val="0.33250006907031382"/>
          <c:h val="0.97292184809346216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946525375916796"/>
          <c:y val="5.1836158192090399E-2"/>
          <c:w val="0.54781036132165717"/>
          <c:h val="0.8197408692557498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1182.7</c:v>
                </c:pt>
                <c:pt idx="4">
                  <c:v>1014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2502.8000000000002</c:v>
                </c:pt>
                <c:pt idx="4">
                  <c:v>2303.5</c:v>
                </c:pt>
              </c:numCache>
            </c:numRef>
          </c:val>
        </c:ser>
        <c:shape val="cylinder"/>
        <c:axId val="101159296"/>
        <c:axId val="101160832"/>
        <c:axId val="0"/>
      </c:bar3DChart>
      <c:catAx>
        <c:axId val="101159296"/>
        <c:scaling>
          <c:orientation val="minMax"/>
        </c:scaling>
        <c:axPos val="b"/>
        <c:numFmt formatCode="General" sourceLinked="1"/>
        <c:tickLblPos val="nextTo"/>
        <c:crossAx val="101160832"/>
        <c:crosses val="autoZero"/>
        <c:auto val="1"/>
        <c:lblAlgn val="ctr"/>
        <c:lblOffset val="100"/>
      </c:catAx>
      <c:valAx>
        <c:axId val="101160832"/>
        <c:scaling>
          <c:orientation val="minMax"/>
        </c:scaling>
        <c:axPos val="l"/>
        <c:majorGridlines/>
        <c:numFmt formatCode="0.0" sourceLinked="1"/>
        <c:tickLblPos val="nextTo"/>
        <c:crossAx val="101159296"/>
        <c:crosses val="autoZero"/>
        <c:crossBetween val="between"/>
      </c:valAx>
      <c:spPr>
        <a:solidFill>
          <a:schemeClr val="tx2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4296,2тыс.рублей</a:t>
            </a:r>
            <a:endParaRPr lang="ru-RU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1493,2тыс.рублей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55</c:v>
                </c:pt>
                <c:pt idx="1">
                  <c:v>0</c:v>
                </c:pt>
                <c:pt idx="2">
                  <c:v>0</c:v>
                </c:pt>
                <c:pt idx="3" formatCode="General">
                  <c:v>999.4</c:v>
                </c:pt>
                <c:pt idx="4" formatCode="General">
                  <c:v>51.5</c:v>
                </c:pt>
                <c:pt idx="5" formatCode="General">
                  <c:v>155.4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6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74E-2"/>
          <c:w val="0.33243511227763256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ср 21.02.18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358246" cy="3357586"/>
          </a:xfrm>
          <a:solidFill>
            <a:schemeClr val="accent4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b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 </a:t>
            </a:r>
            <a:r>
              <a:rPr lang="ru-RU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Романовского  сельского поселения                                                  на 2018 год и плановый период 2019 и 2020 годов</a:t>
            </a:r>
            <a:endParaRPr lang="ru-RU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2020 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b="1" i="1" spc="3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2018 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2019 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2020 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B050"/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2018 год и плановый период 2019 и 2020 годов :</a:t>
            </a:r>
            <a:endParaRPr lang="ru-RU" sz="2400" i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7258072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58072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2018</a:t>
                      </a: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2019 и 2020 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2018 - 2020 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2018 - 2020годы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756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556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 91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2018 год и плановый период 2019 и 2020 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  <a:solidFill>
            <a:srgbClr val="68EC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2018 год и плановый период 2019 и 2020 годов,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4296,2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3685,5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3317,5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689,6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3006,1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2627,9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4296,2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3685,5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3317,5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2018 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7239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2019 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31847</TotalTime>
  <Words>690</Words>
  <Application>Microsoft Office PowerPoint</Application>
  <PresentationFormat>Экран (4:3)</PresentationFormat>
  <Paragraphs>167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ПРОЕКТ  Бюджет  Романовского  сельского поселения                                                  на 2018 год и плановый период 2019 и 2020 годов</vt:lpstr>
      <vt:lpstr>Основа формирования бюджета Романовского сельского поселения Дубовского района на 2018 год и плановый период 2019 и 2020 годов :</vt:lpstr>
      <vt:lpstr>Основные понятия</vt:lpstr>
      <vt:lpstr>Проект бюджета на 2018 год и плановый период 2019 и 2020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2018 год и плановый период 2019 и 2020 годов, тыс.рублей </vt:lpstr>
      <vt:lpstr>Структура налоговых и неналоговых доходов бюджета Романовского сельского поселения Дубовского района в 2018 году, тыс. рублей</vt:lpstr>
      <vt:lpstr>Структура налоговых и неналоговых доходов бюджета Романовского сельского поселения Дубовского района в 2019 году, тыс. рублей</vt:lpstr>
      <vt:lpstr>Структура налоговых и неналоговых доходов бюджета Романовского сельского поселения Дубовского района в 2020 году, тыс. рублей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2018 году, тыс.руб.</vt:lpstr>
      <vt:lpstr>Структура расходов бюджета в 2019 году, тыс.руб.</vt:lpstr>
      <vt:lpstr>Структура расходов бюджета в 2020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2018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2019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2020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149</cp:revision>
  <dcterms:created xsi:type="dcterms:W3CDTF">2014-05-16T12:09:48Z</dcterms:created>
  <dcterms:modified xsi:type="dcterms:W3CDTF">2018-02-20T21:52:00Z</dcterms:modified>
</cp:coreProperties>
</file>