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3"/>
  </p:notesMasterIdLst>
  <p:sldIdLst>
    <p:sldId id="256" r:id="rId2"/>
    <p:sldId id="271" r:id="rId3"/>
    <p:sldId id="267" r:id="rId4"/>
    <p:sldId id="272" r:id="rId5"/>
    <p:sldId id="257" r:id="rId6"/>
    <p:sldId id="274" r:id="rId7"/>
    <p:sldId id="258" r:id="rId8"/>
    <p:sldId id="260" r:id="rId9"/>
    <p:sldId id="282" r:id="rId10"/>
    <p:sldId id="283" r:id="rId11"/>
    <p:sldId id="275" r:id="rId12"/>
    <p:sldId id="268" r:id="rId13"/>
    <p:sldId id="262" r:id="rId14"/>
    <p:sldId id="278" r:id="rId15"/>
    <p:sldId id="279" r:id="rId16"/>
    <p:sldId id="276" r:id="rId17"/>
    <p:sldId id="265" r:id="rId18"/>
    <p:sldId id="270" r:id="rId19"/>
    <p:sldId id="280" r:id="rId20"/>
    <p:sldId id="281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4" autoAdjust="0"/>
  </p:normalViewPr>
  <p:slideViewPr>
    <p:cSldViewPr>
      <p:cViewPr varScale="1">
        <p:scale>
          <a:sx n="67" d="100"/>
          <a:sy n="67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692,3тыс.рублей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75E-2"/>
          <c:y val="9.8578172740810075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692,3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163,4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24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400,9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97,5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3,6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163.4</c:v>
                </c:pt>
                <c:pt idx="1">
                  <c:v>25.9</c:v>
                </c:pt>
                <c:pt idx="2">
                  <c:v>400.9</c:v>
                </c:pt>
                <c:pt idx="3">
                  <c:v>1</c:v>
                </c:pt>
                <c:pt idx="4">
                  <c:v>97.5</c:v>
                </c:pt>
                <c:pt idx="5">
                  <c:v>3.6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908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3595,7тыс.рублей</a:t>
            </a:r>
            <a:endParaRPr lang="ru-RU" dirty="0"/>
          </a:p>
        </c:rich>
      </c:tx>
      <c:layout>
        <c:manualLayout>
          <c:xMode val="edge"/>
          <c:yMode val="edge"/>
          <c:x val="0.34394672888111211"/>
          <c:y val="9.6618357487922701E-3"/>
        </c:manualLayout>
      </c:layout>
    </c:title>
    <c:plotArea>
      <c:layout>
        <c:manualLayout>
          <c:layoutTarget val="inner"/>
          <c:xMode val="edge"/>
          <c:yMode val="edge"/>
          <c:x val="0.13558022261106251"/>
          <c:y val="0.11722222222222228"/>
          <c:w val="0.6535030864197533"/>
          <c:h val="0.4167691810262848"/>
        </c:manualLayout>
      </c:layout>
      <c:area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3595,7тыс.рублей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15</c:v>
                </c:pt>
                <c:pt idx="1">
                  <c:v>0</c:v>
                </c:pt>
                <c:pt idx="2">
                  <c:v>0</c:v>
                </c:pt>
                <c:pt idx="3" formatCode="General">
                  <c:v>1003</c:v>
                </c:pt>
                <c:pt idx="4" formatCode="General">
                  <c:v>51.5</c:v>
                </c:pt>
                <c:pt idx="5" formatCode="General">
                  <c:v>136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47216512"/>
        <c:axId val="47218048"/>
      </c:areaChart>
      <c:catAx>
        <c:axId val="47216512"/>
        <c:scaling>
          <c:orientation val="minMax"/>
        </c:scaling>
        <c:axPos val="b"/>
        <c:tickLblPos val="nextTo"/>
        <c:crossAx val="47218048"/>
        <c:crosses val="autoZero"/>
        <c:auto val="1"/>
        <c:lblAlgn val="ctr"/>
        <c:lblOffset val="100"/>
      </c:catAx>
      <c:valAx>
        <c:axId val="47218048"/>
        <c:scaling>
          <c:orientation val="minMax"/>
        </c:scaling>
        <c:axPos val="l"/>
        <c:majorGridlines/>
        <c:numFmt formatCode="General" sourceLinked="1"/>
        <c:tickLblPos val="nextTo"/>
        <c:crossAx val="4721651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3495,9 </a:t>
            </a:r>
            <a:r>
              <a:rPr lang="ru-RU" dirty="0"/>
              <a:t>тыс.рублей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3495,9тыс.рублей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15</c:v>
                </c:pt>
                <c:pt idx="1">
                  <c:v>0</c:v>
                </c:pt>
                <c:pt idx="2">
                  <c:v>0</c:v>
                </c:pt>
                <c:pt idx="3" formatCode="General">
                  <c:v>1125.0999999999999</c:v>
                </c:pt>
                <c:pt idx="4" formatCode="General">
                  <c:v>51.5</c:v>
                </c:pt>
                <c:pt idx="5" formatCode="General">
                  <c:v>136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47307776"/>
        <c:axId val="47309568"/>
        <c:axId val="0"/>
      </c:bar3DChart>
      <c:catAx>
        <c:axId val="47307776"/>
        <c:scaling>
          <c:orientation val="minMax"/>
        </c:scaling>
        <c:axPos val="b"/>
        <c:tickLblPos val="nextTo"/>
        <c:crossAx val="47309568"/>
        <c:crosses val="autoZero"/>
        <c:auto val="1"/>
        <c:lblAlgn val="ctr"/>
        <c:lblOffset val="100"/>
      </c:catAx>
      <c:valAx>
        <c:axId val="47309568"/>
        <c:scaling>
          <c:orientation val="minMax"/>
        </c:scaling>
        <c:axPos val="l"/>
        <c:majorGridlines/>
        <c:numFmt formatCode="General" sourceLinked="1"/>
        <c:tickLblPos val="nextTo"/>
        <c:crossAx val="47307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683E-2"/>
          <c:w val="0.33271689997083753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684,4 </a:t>
            </a:r>
            <a:r>
              <a:rPr lang="ru-RU" dirty="0"/>
              <a:t>тыс.рублей</a:t>
            </a:r>
          </a:p>
        </c:rich>
      </c:tx>
      <c:layout>
        <c:manualLayout>
          <c:xMode val="edge"/>
          <c:yMode val="edge"/>
          <c:x val="2.3927408379508068E-2"/>
          <c:y val="9.8578172740810162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672,9тыс.рублей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165,2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281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16,1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400,9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97,5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136.1</c:v>
                </c:pt>
                <c:pt idx="1">
                  <c:v>23.6</c:v>
                </c:pt>
                <c:pt idx="2">
                  <c:v>454.5</c:v>
                </c:pt>
                <c:pt idx="3">
                  <c:v>1</c:v>
                </c:pt>
                <c:pt idx="4">
                  <c:v>54.1</c:v>
                </c:pt>
                <c:pt idx="5">
                  <c:v>3.6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708,3тыс.рублей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162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683,1тыс.рублей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183,5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281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21,6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400,9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97,5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144.19999999999999</c:v>
                </c:pt>
                <c:pt idx="1">
                  <c:v>23.6</c:v>
                </c:pt>
                <c:pt idx="2">
                  <c:v>454.5</c:v>
                </c:pt>
                <c:pt idx="3">
                  <c:v>1</c:v>
                </c:pt>
                <c:pt idx="4">
                  <c:v>56.1</c:v>
                </c:pt>
                <c:pt idx="5">
                  <c:v>3.7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4529,9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4529.9000000000005</c:v>
                </c:pt>
                <c:pt idx="2">
                  <c:v>3636.2</c:v>
                </c:pt>
                <c:pt idx="3" formatCode="0.0">
                  <c:v>4542</c:v>
                </c:pt>
                <c:pt idx="4" formatCode="0.0">
                  <c:v>2982</c:v>
                </c:pt>
                <c:pt idx="5">
                  <c:v>2776.1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711,5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711.5</c:v>
                </c:pt>
                <c:pt idx="2">
                  <c:v>740.2</c:v>
                </c:pt>
                <c:pt idx="3">
                  <c:v>549.29999999999995</c:v>
                </c:pt>
                <c:pt idx="4">
                  <c:v>613.70000000000005</c:v>
                </c:pt>
                <c:pt idx="5">
                  <c:v>719.8</c:v>
                </c:pt>
              </c:numCache>
            </c:numRef>
          </c:val>
        </c:ser>
        <c:axId val="95423872"/>
        <c:axId val="95430528"/>
      </c:barChart>
      <c:catAx>
        <c:axId val="95423872"/>
        <c:scaling>
          <c:orientation val="minMax"/>
        </c:scaling>
        <c:axPos val="b"/>
        <c:numFmt formatCode="General" sourceLinked="1"/>
        <c:tickLblPos val="nextTo"/>
        <c:crossAx val="95430528"/>
        <c:crosses val="autoZero"/>
        <c:auto val="1"/>
        <c:lblAlgn val="ctr"/>
        <c:lblOffset val="100"/>
      </c:catAx>
      <c:valAx>
        <c:axId val="95430528"/>
        <c:scaling>
          <c:orientation val="minMax"/>
        </c:scaling>
        <c:axPos val="l"/>
        <c:majorGridlines/>
        <c:numFmt formatCode="General" sourceLinked="1"/>
        <c:tickLblPos val="nextTo"/>
        <c:crossAx val="954238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5091,3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903"/>
          <c:y val="3.5550210269469286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5091,3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3565.6</c:v>
                </c:pt>
                <c:pt idx="1">
                  <c:v>75.8</c:v>
                </c:pt>
                <c:pt idx="2" formatCode="General">
                  <c:v>1</c:v>
                </c:pt>
                <c:pt idx="3" formatCode="General">
                  <c:v>51.5</c:v>
                </c:pt>
                <c:pt idx="4" formatCode="General">
                  <c:v>330.3</c:v>
                </c:pt>
                <c:pt idx="5" formatCode="General">
                  <c:v>937.1</c:v>
                </c:pt>
                <c:pt idx="6">
                  <c:v>120</c:v>
                </c:pt>
                <c:pt idx="7" formatCode="General">
                  <c:v>0</c:v>
                </c:pt>
                <c:pt idx="8" formatCode="General">
                  <c:v>10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0">
                  <c:v>2338.6</c:v>
                </c:pt>
                <c:pt idx="1">
                  <c:v>76.599999999999994</c:v>
                </c:pt>
                <c:pt idx="2">
                  <c:v>0</c:v>
                </c:pt>
                <c:pt idx="3">
                  <c:v>51.5</c:v>
                </c:pt>
                <c:pt idx="4">
                  <c:v>6</c:v>
                </c:pt>
                <c:pt idx="5">
                  <c:v>1003</c:v>
                </c:pt>
                <c:pt idx="6">
                  <c:v>120</c:v>
                </c:pt>
                <c:pt idx="8">
                  <c:v>0</c:v>
                </c:pt>
              </c:numCache>
            </c:numRef>
          </c:val>
          <c:bubble3D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2113.9</c:v>
                </c:pt>
                <c:pt idx="1">
                  <c:v>79.400000000000006</c:v>
                </c:pt>
                <c:pt idx="2">
                  <c:v>0</c:v>
                </c:pt>
                <c:pt idx="3">
                  <c:v>51.5</c:v>
                </c:pt>
                <c:pt idx="4">
                  <c:v>6</c:v>
                </c:pt>
                <c:pt idx="5">
                  <c:v>1125.0999999999999</c:v>
                </c:pt>
                <c:pt idx="6">
                  <c:v>120</c:v>
                </c:pt>
                <c:pt idx="8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291"/>
          <c:y val="2.1609825202542472E-2"/>
          <c:w val="0.33250006907031382"/>
          <c:h val="0.9729218480934621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3595,7</a:t>
            </a:r>
            <a:endParaRPr lang="ru-RU" dirty="0"/>
          </a:p>
          <a:p>
            <a:pPr>
              <a:defRPr/>
            </a:pPr>
            <a:r>
              <a:rPr lang="ru-RU" dirty="0"/>
              <a:t>тыс.рублей</a:t>
            </a:r>
          </a:p>
        </c:rich>
      </c:tx>
      <c:layout>
        <c:manualLayout>
          <c:xMode val="edge"/>
          <c:yMode val="edge"/>
          <c:x val="5.6773449371460144E-2"/>
          <c:y val="2.24483446050644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0">
                  <c:v>2338.6</c:v>
                </c:pt>
                <c:pt idx="1">
                  <c:v>76.599999999999994</c:v>
                </c:pt>
                <c:pt idx="2">
                  <c:v>0</c:v>
                </c:pt>
                <c:pt idx="3">
                  <c:v>51.5</c:v>
                </c:pt>
                <c:pt idx="4">
                  <c:v>6</c:v>
                </c:pt>
                <c:pt idx="5">
                  <c:v>1003</c:v>
                </c:pt>
                <c:pt idx="6">
                  <c:v>120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2113.9</c:v>
                </c:pt>
                <c:pt idx="1">
                  <c:v>79.400000000000006</c:v>
                </c:pt>
                <c:pt idx="2">
                  <c:v>0</c:v>
                </c:pt>
                <c:pt idx="3">
                  <c:v>51.5</c:v>
                </c:pt>
                <c:pt idx="4">
                  <c:v>6</c:v>
                </c:pt>
                <c:pt idx="5">
                  <c:v>1125.0999999999999</c:v>
                </c:pt>
                <c:pt idx="6">
                  <c:v>120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291"/>
          <c:y val="2.1609825202542451E-2"/>
          <c:w val="0.33250006907031382"/>
          <c:h val="0.928375504834485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3495,9</a:t>
            </a:r>
            <a:endParaRPr lang="ru-RU" dirty="0"/>
          </a:p>
          <a:p>
            <a:pPr>
              <a:defRPr/>
            </a:pPr>
            <a:r>
              <a:rPr lang="ru-RU" dirty="0"/>
              <a:t>тыс.рублей</a:t>
            </a:r>
          </a:p>
        </c:rich>
      </c:tx>
      <c:layout>
        <c:manualLayout>
          <c:xMode val="edge"/>
          <c:yMode val="edge"/>
          <c:x val="7.6071694985495264E-2"/>
          <c:y val="3.5550210269469286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2113.9</c:v>
                </c:pt>
                <c:pt idx="1">
                  <c:v>79.400000000000006</c:v>
                </c:pt>
                <c:pt idx="2">
                  <c:v>0</c:v>
                </c:pt>
                <c:pt idx="3">
                  <c:v>51.5</c:v>
                </c:pt>
                <c:pt idx="4">
                  <c:v>6</c:v>
                </c:pt>
                <c:pt idx="5">
                  <c:v>1125.0999999999999</c:v>
                </c:pt>
                <c:pt idx="6">
                  <c:v>120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8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291"/>
          <c:y val="5.8875864052565794E-3"/>
          <c:w val="0.33250006907031382"/>
          <c:h val="0.9729218480934621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2134</c:v>
                </c:pt>
                <c:pt idx="1">
                  <c:v>1493.2</c:v>
                </c:pt>
                <c:pt idx="2" formatCode="0.0">
                  <c:v>3521</c:v>
                </c:pt>
                <c:pt idx="3">
                  <c:v>1205.5</c:v>
                </c:pt>
                <c:pt idx="4">
                  <c:v>1327.6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3107.4</c:v>
                </c:pt>
                <c:pt idx="1">
                  <c:v>2883.2</c:v>
                </c:pt>
                <c:pt idx="2">
                  <c:v>1570.3</c:v>
                </c:pt>
                <c:pt idx="3">
                  <c:v>2390.1999999999998</c:v>
                </c:pt>
                <c:pt idx="4">
                  <c:v>2168.3000000000002</c:v>
                </c:pt>
              </c:numCache>
            </c:numRef>
          </c:val>
        </c:ser>
        <c:shape val="cylinder"/>
        <c:axId val="107551744"/>
        <c:axId val="107815680"/>
        <c:axId val="0"/>
      </c:bar3DChart>
      <c:catAx>
        <c:axId val="107551744"/>
        <c:scaling>
          <c:orientation val="minMax"/>
        </c:scaling>
        <c:axPos val="b"/>
        <c:numFmt formatCode="General" sourceLinked="1"/>
        <c:tickLblPos val="nextTo"/>
        <c:crossAx val="107815680"/>
        <c:crosses val="autoZero"/>
        <c:auto val="1"/>
        <c:lblAlgn val="ctr"/>
        <c:lblOffset val="100"/>
      </c:catAx>
      <c:valAx>
        <c:axId val="107815680"/>
        <c:scaling>
          <c:orientation val="minMax"/>
        </c:scaling>
        <c:axPos val="l"/>
        <c:majorGridlines/>
        <c:numFmt formatCode="0.0" sourceLinked="1"/>
        <c:tickLblPos val="nextTo"/>
        <c:crossAx val="1075517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5091,3тыс.рублей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1493,2тыс.рублей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269.3</c:v>
                </c:pt>
                <c:pt idx="1">
                  <c:v>1</c:v>
                </c:pt>
                <c:pt idx="2">
                  <c:v>0</c:v>
                </c:pt>
                <c:pt idx="3" formatCode="General">
                  <c:v>937.1</c:v>
                </c:pt>
                <c:pt idx="4" formatCode="General">
                  <c:v>51.5</c:v>
                </c:pt>
                <c:pt idx="5" formatCode="General">
                  <c:v>170.4</c:v>
                </c:pt>
                <c:pt idx="6" formatCode="General">
                  <c:v>0</c:v>
                </c:pt>
                <c:pt idx="7" formatCode="General">
                  <c:v>60</c:v>
                </c:pt>
                <c:pt idx="8">
                  <c:v>0</c:v>
                </c:pt>
                <c:pt idx="9">
                  <c:v>41</c:v>
                </c:pt>
                <c:pt idx="10">
                  <c:v>0</c:v>
                </c:pt>
                <c:pt idx="11">
                  <c:v>40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74E-2"/>
          <c:w val="0.33243511227763256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358246" cy="2928958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Романовского  сельского поселения                                                  на 2018 год и плановый период 2019 и 2020 годов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072074"/>
            <a:ext cx="8358246" cy="1571636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l"/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Утвержден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Решением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Собрания депутатов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Романовского сельского поселения 28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2017года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«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бюджете Романовского сельского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Дубовского района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2018 год и плановый период 2019 и 2020 годов</a:t>
            </a:r>
          </a:p>
          <a:p>
            <a:pPr algn="l"/>
            <a:endParaRPr lang="ru-RU" sz="1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239000" cy="167737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2020 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i="1" spc="3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2018 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2019 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2020 году,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2018 году, тыс.рублей</a:t>
            </a:r>
            <a:endParaRPr lang="ru-RU" sz="2000" i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2019 году, тыс.рублей</a:t>
            </a:r>
            <a:endParaRPr lang="ru-RU" sz="2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928934"/>
            <a:ext cx="7239000" cy="3526802"/>
          </a:xfrm>
        </p:spPr>
        <p:txBody>
          <a:bodyPr>
            <a:normAutofit fontScale="47500" lnSpcReduction="20000"/>
          </a:bodyPr>
          <a:lstStyle/>
          <a:p>
            <a:pPr algn="just" eaLnBrk="1" hangingPunct="1">
              <a:defRPr/>
            </a:pPr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just" eaLnBrk="1" hangingPunct="1">
              <a:defRPr/>
            </a:pPr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Граждане как налогоплательщики и как потребители муниципальных услуг–должны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</a:t>
            </a:r>
          </a:p>
          <a:p>
            <a:pPr algn="just" eaLnBrk="1" hangingPunct="1">
              <a:defRPr/>
            </a:pPr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6628" name="Picture 4" descr="D:\phpdHTL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88"/>
            <a:ext cx="6572296" cy="271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 descr="D: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928802"/>
            <a:ext cx="107157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2020 году, тыс.рублей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/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756 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9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    556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E2FA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    109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E2FA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     91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E2FA"/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2018 год и плановый период 2019 и 2020 годов :</a:t>
            </a:r>
            <a:endParaRPr lang="ru-RU" sz="2400" i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7258072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8072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областного закона «Об областном бюджете на 2018</a:t>
                      </a: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2019 и 2020 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2018 - 2020 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2018 - 2020годы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ru-RU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14400" y="4071938"/>
          <a:ext cx="7943880" cy="264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714380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романовского сельского поселения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год и плановый период 2019 и 2020 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/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F33C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  <a:r>
              <a:rPr lang="ru-RU" sz="1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Собрания депутатов</a:t>
            </a:r>
            <a:b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2018 год и плановый период 2019 и 2020 годов,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571636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5091,3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3595,7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3495,9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708,3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4399,0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2911,3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2787,6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5091,3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3595,7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3495,9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239000" cy="167737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2018 году, тыс. рублей</a:t>
            </a:r>
            <a:endParaRPr lang="ru-RU" sz="2400" i="1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239000" cy="167737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2019 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31814</TotalTime>
  <Words>761</Words>
  <Application>Microsoft Office PowerPoint</Application>
  <PresentationFormat>Экран (4:3)</PresentationFormat>
  <Paragraphs>165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Бюджет  Романовского  сельского поселения                                                  на 2018 год и плановый период 2019 и 2020 годов</vt:lpstr>
      <vt:lpstr>          </vt:lpstr>
      <vt:lpstr>Основа формирования бюджета Романовского сельского поселения Дубовского района на 2018 год и плановый период 2019 и 2020 годов :</vt:lpstr>
      <vt:lpstr>Основные понятия</vt:lpstr>
      <vt:lpstr>бюджет романовского сельского поселения на 2018 год и плановый период 2019 и 2020 годов направлен на решение следующих ключевых задач</vt:lpstr>
      <vt:lpstr>Доходы бюджета</vt:lpstr>
      <vt:lpstr>Основные характеристики решения Собрания депутатов «О бюджете Романовского сельского поселения Дубовского района на 2018 год и плановый период 2019 и 2020 годов, тыс.рублей </vt:lpstr>
      <vt:lpstr>Структура налоговых и неналоговых доходов бюджета Романовского сельского поселения Дубовского района в 2018 году, тыс. рублей</vt:lpstr>
      <vt:lpstr>Структура налоговых и неналоговых доходов бюджета Романовского сельского поселения Дубовского района в 2019 году, тыс. рублей</vt:lpstr>
      <vt:lpstr>Структура налоговых и неналоговых доходов бюджета Романовского сельского поселения Дубовского района в 2020 году, тыс. рублей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2018 году, тыс.руб.</vt:lpstr>
      <vt:lpstr>Структура расходов бюджета в 2019 году, тыс.руб.</vt:lpstr>
      <vt:lpstr>Структура расходов бюджета в 2020 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2018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2019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2020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146</cp:revision>
  <dcterms:created xsi:type="dcterms:W3CDTF">2014-05-16T12:09:48Z</dcterms:created>
  <dcterms:modified xsi:type="dcterms:W3CDTF">2018-02-20T21:12:22Z</dcterms:modified>
</cp:coreProperties>
</file>