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4"/>
  </p:notesMasterIdLst>
  <p:sldIdLst>
    <p:sldId id="256" r:id="rId2"/>
    <p:sldId id="271" r:id="rId3"/>
    <p:sldId id="267" r:id="rId4"/>
    <p:sldId id="272" r:id="rId5"/>
    <p:sldId id="257" r:id="rId6"/>
    <p:sldId id="273" r:id="rId7"/>
    <p:sldId id="274" r:id="rId8"/>
    <p:sldId id="258" r:id="rId9"/>
    <p:sldId id="260" r:id="rId10"/>
    <p:sldId id="282" r:id="rId11"/>
    <p:sldId id="283" r:id="rId12"/>
    <p:sldId id="275" r:id="rId13"/>
    <p:sldId id="268" r:id="rId14"/>
    <p:sldId id="262" r:id="rId15"/>
    <p:sldId id="278" r:id="rId16"/>
    <p:sldId id="279" r:id="rId17"/>
    <p:sldId id="276" r:id="rId18"/>
    <p:sldId id="265" r:id="rId19"/>
    <p:sldId id="270" r:id="rId20"/>
    <p:sldId id="280" r:id="rId21"/>
    <p:sldId id="281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662,6 </a:t>
            </a: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2.3927408379508078E-2"/>
          <c:y val="9.8578172740809884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662,6тыс.рублей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231,8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101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247,7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451,7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107,9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129.30000000000001</c:v>
                </c:pt>
                <c:pt idx="1">
                  <c:v>22.1</c:v>
                </c:pt>
                <c:pt idx="2">
                  <c:v>454.5</c:v>
                </c:pt>
                <c:pt idx="3">
                  <c:v>1</c:v>
                </c:pt>
                <c:pt idx="4">
                  <c:v>52.2</c:v>
                </c:pt>
                <c:pt idx="5">
                  <c:v>3.5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886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area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1420,6тыс.рублей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695.1</c:v>
                </c:pt>
                <c:pt idx="1">
                  <c:v>0</c:v>
                </c:pt>
                <c:pt idx="2">
                  <c:v>0</c:v>
                </c:pt>
                <c:pt idx="3" formatCode="General">
                  <c:v>641.1</c:v>
                </c:pt>
                <c:pt idx="4" formatCode="General">
                  <c:v>0</c:v>
                </c:pt>
                <c:pt idx="5" formatCode="General">
                  <c:v>84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72233728"/>
        <c:axId val="78312576"/>
      </c:areaChart>
      <c:catAx>
        <c:axId val="72233728"/>
        <c:scaling>
          <c:orientation val="minMax"/>
        </c:scaling>
        <c:axPos val="b"/>
        <c:tickLblPos val="nextTo"/>
        <c:crossAx val="78312576"/>
        <c:auto val="1"/>
        <c:lblAlgn val="ctr"/>
        <c:lblOffset val="100"/>
      </c:catAx>
      <c:valAx>
        <c:axId val="78312576"/>
        <c:scaling>
          <c:orientation val="minMax"/>
        </c:scaling>
        <c:axPos val="l"/>
        <c:majorGridlines/>
        <c:numFmt formatCode="General" sourceLinked="1"/>
        <c:tickLblPos val="nextTo"/>
        <c:crossAx val="72233728"/>
        <c:crossBetween val="midCat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1441,9 тыс.рублей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695.5</c:v>
                </c:pt>
                <c:pt idx="1">
                  <c:v>0</c:v>
                </c:pt>
                <c:pt idx="2">
                  <c:v>0</c:v>
                </c:pt>
                <c:pt idx="3" formatCode="General">
                  <c:v>662.4</c:v>
                </c:pt>
                <c:pt idx="4" formatCode="General">
                  <c:v>0</c:v>
                </c:pt>
                <c:pt idx="5" formatCode="General">
                  <c:v>84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63830400"/>
        <c:axId val="164558336"/>
        <c:axId val="0"/>
      </c:bar3DChart>
      <c:catAx>
        <c:axId val="163830400"/>
        <c:scaling>
          <c:orientation val="minMax"/>
        </c:scaling>
        <c:axPos val="b"/>
        <c:tickLblPos val="nextTo"/>
        <c:crossAx val="164558336"/>
        <c:auto val="1"/>
        <c:lblAlgn val="ctr"/>
        <c:lblOffset val="100"/>
      </c:catAx>
      <c:valAx>
        <c:axId val="164558336"/>
        <c:scaling>
          <c:orientation val="minMax"/>
        </c:scaling>
        <c:axPos val="l"/>
        <c:majorGridlines/>
        <c:numFmt formatCode="General" sourceLinked="1"/>
        <c:tickLblPos val="nextTo"/>
        <c:crossAx val="163830400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669E-2"/>
          <c:w val="0.33271689997083698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672,9 </a:t>
            </a: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2.3927408379508072E-2"/>
          <c:y val="9.8578172740809988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672,9тыс.рублей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231,8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17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247,7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451,7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107,9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136.1</c:v>
                </c:pt>
                <c:pt idx="1">
                  <c:v>23.6</c:v>
                </c:pt>
                <c:pt idx="2">
                  <c:v>454.5</c:v>
                </c:pt>
                <c:pt idx="3">
                  <c:v>1</c:v>
                </c:pt>
                <c:pt idx="4">
                  <c:v>54.1</c:v>
                </c:pt>
                <c:pt idx="5">
                  <c:v>3.6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/>
              <a:t>683,1 тыс.рублей</a:t>
            </a:r>
          </a:p>
        </c:rich>
      </c:tx>
      <c:layout>
        <c:manualLayout>
          <c:xMode val="edge"/>
          <c:yMode val="edge"/>
          <c:x val="2.3927408379508072E-2"/>
          <c:y val="9.8578172740809988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683,1тыс.рублей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231,8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17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247,7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451,7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107,9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144.19999999999999</c:v>
                </c:pt>
                <c:pt idx="1">
                  <c:v>23.6</c:v>
                </c:pt>
                <c:pt idx="2">
                  <c:v>454.5</c:v>
                </c:pt>
                <c:pt idx="3">
                  <c:v>1</c:v>
                </c:pt>
                <c:pt idx="4">
                  <c:v>56.1</c:v>
                </c:pt>
                <c:pt idx="5">
                  <c:v>3.7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4529,9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4529.8999999999996</c:v>
                </c:pt>
                <c:pt idx="2">
                  <c:v>3636.2</c:v>
                </c:pt>
                <c:pt idx="3">
                  <c:v>2977.6</c:v>
                </c:pt>
                <c:pt idx="4">
                  <c:v>2980.7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711,5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711.5</c:v>
                </c:pt>
                <c:pt idx="2">
                  <c:v>740.2</c:v>
                </c:pt>
                <c:pt idx="3">
                  <c:v>740.2</c:v>
                </c:pt>
                <c:pt idx="4">
                  <c:v>740.2</c:v>
                </c:pt>
              </c:numCache>
            </c:numRef>
          </c:val>
        </c:ser>
        <c:axId val="76563968"/>
        <c:axId val="76565504"/>
      </c:barChart>
      <c:catAx>
        <c:axId val="76563968"/>
        <c:scaling>
          <c:orientation val="minMax"/>
        </c:scaling>
        <c:axPos val="b"/>
        <c:numFmt formatCode="General" sourceLinked="1"/>
        <c:tickLblPos val="nextTo"/>
        <c:crossAx val="76565504"/>
        <c:crosses val="autoZero"/>
        <c:auto val="1"/>
        <c:lblAlgn val="ctr"/>
        <c:lblOffset val="100"/>
      </c:catAx>
      <c:valAx>
        <c:axId val="76565504"/>
        <c:scaling>
          <c:orientation val="minMax"/>
        </c:scaling>
        <c:axPos val="l"/>
        <c:majorGridlines/>
        <c:numFmt formatCode="General" sourceLinked="1"/>
        <c:tickLblPos val="nextTo"/>
        <c:crossAx val="765639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4376,4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68133481578691557"/>
          <c:y val="2.244826128715595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5241,4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 formatCode="General">
                  <c:v>2852.9</c:v>
                </c:pt>
                <c:pt idx="1">
                  <c:v>69.3</c:v>
                </c:pt>
                <c:pt idx="2" formatCode="General">
                  <c:v>0</c:v>
                </c:pt>
                <c:pt idx="3" formatCode="General">
                  <c:v>0</c:v>
                </c:pt>
                <c:pt idx="4" formatCode="General">
                  <c:v>753.1</c:v>
                </c:pt>
                <c:pt idx="5" formatCode="General">
                  <c:v>641.1</c:v>
                </c:pt>
                <c:pt idx="6">
                  <c:v>60</c:v>
                </c:pt>
                <c:pt idx="7" formatCode="General">
                  <c:v>0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0.00">
                  <c:v>2228.3000000000002</c:v>
                </c:pt>
                <c:pt idx="1">
                  <c:v>69.3</c:v>
                </c:pt>
                <c:pt idx="4">
                  <c:v>695.1</c:v>
                </c:pt>
                <c:pt idx="5">
                  <c:v>641.1</c:v>
                </c:pt>
                <c:pt idx="6">
                  <c:v>60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2210.1</c:v>
                </c:pt>
                <c:pt idx="1">
                  <c:v>69.3</c:v>
                </c:pt>
                <c:pt idx="4">
                  <c:v>695.1</c:v>
                </c:pt>
                <c:pt idx="5">
                  <c:v>662.4</c:v>
                </c:pt>
                <c:pt idx="6">
                  <c:v>60</c:v>
                </c:pt>
              </c:numCache>
            </c:numRef>
          </c:val>
          <c:bubble3D val="1"/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/>
              <a:t>3717,8</a:t>
            </a:r>
          </a:p>
          <a:p>
            <a:pPr>
              <a:defRPr/>
            </a:pPr>
            <a:r>
              <a:rPr lang="ru-RU"/>
              <a:t>тыс.рублей</a:t>
            </a:r>
          </a:p>
        </c:rich>
      </c:tx>
      <c:layout>
        <c:manualLayout>
          <c:xMode val="edge"/>
          <c:yMode val="edge"/>
          <c:x val="0.68133481578691557"/>
          <c:y val="2.244826128715595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0">
                  <c:v>2228.3000000000002</c:v>
                </c:pt>
                <c:pt idx="1">
                  <c:v>69.3</c:v>
                </c:pt>
                <c:pt idx="4">
                  <c:v>695.1</c:v>
                </c:pt>
                <c:pt idx="5">
                  <c:v>641.1</c:v>
                </c:pt>
                <c:pt idx="6">
                  <c:v>60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2210.1</c:v>
                </c:pt>
                <c:pt idx="1">
                  <c:v>69.3</c:v>
                </c:pt>
                <c:pt idx="4">
                  <c:v>695.1</c:v>
                </c:pt>
                <c:pt idx="5">
                  <c:v>662.4</c:v>
                </c:pt>
                <c:pt idx="6">
                  <c:v>60</c:v>
                </c:pt>
              </c:numCache>
            </c:numRef>
          </c:val>
          <c:bubble3D val="1"/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/>
              <a:t>3720,9</a:t>
            </a:r>
          </a:p>
          <a:p>
            <a:pPr>
              <a:defRPr/>
            </a:pPr>
            <a:r>
              <a:rPr lang="ru-RU"/>
              <a:t>тыс.рублей</a:t>
            </a:r>
          </a:p>
        </c:rich>
      </c:tx>
      <c:layout>
        <c:manualLayout>
          <c:xMode val="edge"/>
          <c:yMode val="edge"/>
          <c:x val="0.68133481578691557"/>
          <c:y val="2.244826128715597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2210.1</c:v>
                </c:pt>
                <c:pt idx="1">
                  <c:v>69.3</c:v>
                </c:pt>
                <c:pt idx="4">
                  <c:v>695.1</c:v>
                </c:pt>
                <c:pt idx="5">
                  <c:v>662.4</c:v>
                </c:pt>
                <c:pt idx="6">
                  <c:v>60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bubble3D val="1"/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2134</c:v>
                </c:pt>
                <c:pt idx="1">
                  <c:v>1493.2</c:v>
                </c:pt>
                <c:pt idx="2">
                  <c:v>1420.2</c:v>
                </c:pt>
                <c:pt idx="3">
                  <c:v>1441.5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3107.4</c:v>
                </c:pt>
                <c:pt idx="1">
                  <c:v>2883.2</c:v>
                </c:pt>
                <c:pt idx="2">
                  <c:v>2297.6</c:v>
                </c:pt>
                <c:pt idx="3">
                  <c:v>2279.4</c:v>
                </c:pt>
              </c:numCache>
            </c:numRef>
          </c:val>
        </c:ser>
        <c:shape val="cylinder"/>
        <c:axId val="76988800"/>
        <c:axId val="76990336"/>
        <c:axId val="0"/>
      </c:bar3DChart>
      <c:catAx>
        <c:axId val="76988800"/>
        <c:scaling>
          <c:orientation val="minMax"/>
        </c:scaling>
        <c:axPos val="b"/>
        <c:numFmt formatCode="General" sourceLinked="1"/>
        <c:tickLblPos val="nextTo"/>
        <c:crossAx val="76990336"/>
        <c:crosses val="autoZero"/>
        <c:auto val="1"/>
        <c:lblAlgn val="ctr"/>
        <c:lblOffset val="100"/>
      </c:catAx>
      <c:valAx>
        <c:axId val="76990336"/>
        <c:scaling>
          <c:orientation val="minMax"/>
        </c:scaling>
        <c:axPos val="l"/>
        <c:majorGridlines/>
        <c:numFmt formatCode="General" sourceLinked="1"/>
        <c:tickLblPos val="nextTo"/>
        <c:crossAx val="76988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1493,2тыс.рублей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755.1</c:v>
                </c:pt>
                <c:pt idx="1">
                  <c:v>0</c:v>
                </c:pt>
                <c:pt idx="2">
                  <c:v>0</c:v>
                </c:pt>
                <c:pt idx="3" formatCode="General">
                  <c:v>641.1</c:v>
                </c:pt>
                <c:pt idx="4" formatCode="General">
                  <c:v>0</c:v>
                </c:pt>
                <c:pt idx="5" formatCode="General">
                  <c:v>89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62E-2"/>
          <c:w val="0.33243511227763234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3726D81-30E1-41EA-985F-FB1ECB7BB447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358246" cy="2928958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Романовского  сельского поселения                                                  на 2017 год и плановый период 2018 и 2019 годов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67737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67737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i="1" spc="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928934"/>
            <a:ext cx="7239000" cy="3526802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defRPr/>
            </a:pPr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 eaLnBrk="1" hangingPunct="1">
              <a:defRPr/>
            </a:pPr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ru-RU" sz="18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Формирование БЮДЖЕТА на 2017 год и на плановый период 2018 и 2019 годов – это сложный процесс, в который  должны быть вовлечены все граждане сельского поселения. Проект бюджета разрабатывался в новых экономических условиях. Особенностью его подготовки является возвращение к трехлетнему бюджетному планированию в соответствии с требованиями законодательства, что позволяет предусмотреть планы на 2017-2019 годы и повышает степень определенности и предсказуемость направлений реализации бюджетной политики в среднесрочной перспективе. В работе над проектом бюджета мы уделяем особое внимание повышению открытости и прозрачности этого процесса. «Бюджет для граждан» позволит каждому жителю сельского поселения подробно изучить основные направления расходования местного бюджета</a:t>
            </a:r>
          </a:p>
          <a:p>
            <a:pPr algn="just" eaLnBrk="1" hangingPunct="1">
              <a:defRPr/>
            </a:pPr>
            <a:endParaRPr lang="ru-RU" sz="1800" b="1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6628" name="Picture 4" descr="D:\phpdHTL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88"/>
            <a:ext cx="6572296" cy="271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 descr="D: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928802"/>
            <a:ext cx="107157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/>
              <a:t>Численность населения </a:t>
            </a:r>
            <a:r>
              <a:rPr lang="ru-RU" sz="3200" b="1" dirty="0" smtClean="0"/>
              <a:t>Романовского </a:t>
            </a:r>
            <a:r>
              <a:rPr lang="ru-RU" sz="3200" b="1" dirty="0" smtClean="0"/>
              <a:t>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756 </a:t>
                      </a: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человек  - </a:t>
                      </a: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9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хутор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Романов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    556 человек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109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хутор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Донской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   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91 человек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E2FA"/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Романовского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сельского поселения –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92,5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2017 год и плановый период 2018 и 2019 годов :</a:t>
            </a:r>
            <a:endParaRPr lang="ru-RU" sz="2400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540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372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Бюджетное послание Президента РФ от 13 июня 2013 года «О бюджетной политике в 2015 – 2017 годах» и Указов Президента РФ от 7 мая 2012 года и 1 июня 2012 года 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56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2015 - 2017 годы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56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2015 - 2017 годы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56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ru-RU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14400" y="4071938"/>
          <a:ext cx="7943880" cy="264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714380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2017 год и плановый период 2018 и 2019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401080" cy="5083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</a:t>
                      </a:r>
                    </a:p>
                    <a:p>
                      <a:r>
                        <a:rPr lang="ru-RU" sz="2000" b="0" i="0" kern="1200" baseline="0" dirty="0" smtClean="0"/>
                        <a:t>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</a:t>
                      </a:r>
                    </a:p>
                    <a:p>
                      <a:r>
                        <a:rPr lang="ru-RU" sz="2000" b="0" i="0" kern="1200" baseline="0" dirty="0" smtClean="0"/>
                        <a:t>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процесс-ЭТО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1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  <a:solidFill>
            <a:srgbClr val="68EC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/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F33C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Малолученского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сельского 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2017 год и плановый период 2018 и 2019 годов,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4376,4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3717,8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3720,9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683,1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3713,8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3044,9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3037,8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4376,4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3717,8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3720,9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67737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i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31754</TotalTime>
  <Words>826</Words>
  <Application>Microsoft Office PowerPoint</Application>
  <PresentationFormat>Экран (4:3)</PresentationFormat>
  <Paragraphs>172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Бюджет  Романовского  сельского поселения                                                  на 2017 год и плановый период 2018 и 2019 годов</vt:lpstr>
      <vt:lpstr>          </vt:lpstr>
      <vt:lpstr>Основа формирования бюджета Романовского сельского поселения Дубовского района на 2017 год и плановый период 2018 и 2019 годов :</vt:lpstr>
      <vt:lpstr>Основные понятия</vt:lpstr>
      <vt:lpstr>Проект бюджета на 2017 год и плановый период 2018 и 2019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2017 год и плановый период 2018 и 2019 годов, тыс.рублей </vt:lpstr>
      <vt:lpstr>Структура налоговых и неналоговых доходов бюджета Романовского сельского поселения Дубовского района в 2017 году, тыс. рублей</vt:lpstr>
      <vt:lpstr>Структура налоговых и неналоговых доходов бюджета Романовского сельского поселения Дубовского района в 2018 году, тыс. рублей</vt:lpstr>
      <vt:lpstr>Структура налоговых и неналоговых доходов бюджета Романовского сельского поселения Дубовского района в 2019 году, тыс. рублей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2017 году, тыс.руб.</vt:lpstr>
      <vt:lpstr>Структура расходов бюджета в 2018 году, тыс.руб.</vt:lpstr>
      <vt:lpstr>Структура расходов бюджета в 2018 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2017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2017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2018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11</cp:lastModifiedBy>
  <cp:revision>138</cp:revision>
  <dcterms:created xsi:type="dcterms:W3CDTF">2014-05-16T12:09:48Z</dcterms:created>
  <dcterms:modified xsi:type="dcterms:W3CDTF">2017-01-16T11:58:15Z</dcterms:modified>
</cp:coreProperties>
</file>