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  <c:pt idx="9">
                  <c:v>4401.2</c:v>
                </c:pt>
                <c:pt idx="10">
                  <c:v>4406.2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  <c:pt idx="6">
                  <c:v>1400</c:v>
                </c:pt>
                <c:pt idx="7">
                  <c:v>887.1</c:v>
                </c:pt>
                <c:pt idx="8">
                  <c:v>759.4</c:v>
                </c:pt>
                <c:pt idx="9">
                  <c:v>814.7</c:v>
                </c:pt>
                <c:pt idx="10">
                  <c:v>833.9</c:v>
                </c:pt>
              </c:numCache>
            </c:numRef>
          </c:val>
        </c:ser>
        <c:shape val="cylinder"/>
        <c:axId val="62189952"/>
        <c:axId val="62191488"/>
        <c:axId val="0"/>
      </c:bar3DChart>
      <c:catAx>
        <c:axId val="62189952"/>
        <c:scaling>
          <c:orientation val="minMax"/>
        </c:scaling>
        <c:axPos val="b"/>
        <c:numFmt formatCode="General" sourceLinked="1"/>
        <c:tickLblPos val="nextTo"/>
        <c:crossAx val="62191488"/>
        <c:crosses val="autoZero"/>
        <c:auto val="1"/>
        <c:lblAlgn val="ctr"/>
        <c:lblOffset val="100"/>
      </c:catAx>
      <c:valAx>
        <c:axId val="62191488"/>
        <c:scaling>
          <c:orientation val="minMax"/>
        </c:scaling>
        <c:axPos val="l"/>
        <c:majorGridlines/>
        <c:numFmt formatCode="General" sourceLinked="1"/>
        <c:tickLblPos val="nextTo"/>
        <c:crossAx val="62189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  <c:pt idx="5">
                  <c:v>1239.4000000000001</c:v>
                </c:pt>
                <c:pt idx="6">
                  <c:v>780.1</c:v>
                </c:pt>
                <c:pt idx="7">
                  <c:v>777.8</c:v>
                </c:pt>
                <c:pt idx="8">
                  <c:v>866.7</c:v>
                </c:pt>
                <c:pt idx="9">
                  <c:v>672.6</c:v>
                </c:pt>
                <c:pt idx="10">
                  <c:v>745</c:v>
                </c:pt>
              </c:numCache>
            </c:numRef>
          </c:val>
        </c:ser>
        <c:shape val="cylinder"/>
        <c:axId val="113128576"/>
        <c:axId val="113130112"/>
        <c:axId val="0"/>
      </c:bar3DChart>
      <c:catAx>
        <c:axId val="113128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130112"/>
        <c:crosses val="autoZero"/>
        <c:auto val="1"/>
        <c:lblAlgn val="ctr"/>
        <c:lblOffset val="100"/>
      </c:catAx>
      <c:valAx>
        <c:axId val="113130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128576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Лист1!$B$2:$B$11</c:f>
              <c:numCache>
                <c:formatCode>0.0</c:formatCode>
                <c:ptCount val="10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  <c:pt idx="5" formatCode="General">
                  <c:v>1374.2</c:v>
                </c:pt>
                <c:pt idx="6" formatCode="General">
                  <c:v>1249.2</c:v>
                </c:pt>
                <c:pt idx="7" formatCode="General">
                  <c:v>5322.3</c:v>
                </c:pt>
                <c:pt idx="8" formatCode="General">
                  <c:v>5293.3</c:v>
                </c:pt>
                <c:pt idx="9" formatCode="General">
                  <c:v>5423.9</c:v>
                </c:pt>
              </c:numCache>
            </c:numRef>
          </c:val>
        </c:ser>
        <c:shape val="box"/>
        <c:axId val="114233344"/>
        <c:axId val="114234880"/>
        <c:axId val="0"/>
      </c:bar3DChart>
      <c:catAx>
        <c:axId val="114233344"/>
        <c:scaling>
          <c:orientation val="minMax"/>
        </c:scaling>
        <c:axPos val="b"/>
        <c:numFmt formatCode="General" sourceLinked="1"/>
        <c:tickLblPos val="nextTo"/>
        <c:crossAx val="114234880"/>
        <c:crosses val="autoZero"/>
        <c:auto val="1"/>
        <c:lblAlgn val="ctr"/>
        <c:lblOffset val="100"/>
      </c:catAx>
      <c:valAx>
        <c:axId val="114234880"/>
        <c:scaling>
          <c:orientation val="minMax"/>
        </c:scaling>
        <c:axPos val="l"/>
        <c:majorGridlines/>
        <c:numFmt formatCode="General" sourceLinked="1"/>
        <c:tickLblPos val="nextTo"/>
        <c:crossAx val="114233344"/>
        <c:crosses val="autoZero"/>
        <c:crossBetween val="between"/>
      </c:valAx>
    </c:plotArea>
    <c:plotVisOnly val="1"/>
  </c:chart>
  <c:spPr>
    <a:solidFill>
      <a:srgbClr val="FFFF0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solidFill>
          <a:schemeClr val="accent2">
            <a:lumMod val="60000"/>
            <a:lumOff val="40000"/>
          </a:schemeClr>
        </a:solidFill>
      </c:spPr>
    </c:sideWall>
    <c:backWall>
      <c:spPr>
        <a:solidFill>
          <a:schemeClr val="accent2">
            <a:lumMod val="60000"/>
            <a:lumOff val="40000"/>
          </a:schemeClr>
        </a:solidFill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spPr/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  <c:pt idx="10">
                  <c:v>Доступная среда</c:v>
                </c:pt>
                <c:pt idx="11">
                  <c:v>Содействие занятости населения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930.6</c:v>
                </c:pt>
                <c:pt idx="1">
                  <c:v>19</c:v>
                </c:pt>
                <c:pt idx="2">
                  <c:v>745</c:v>
                </c:pt>
                <c:pt idx="3">
                  <c:v>95.4</c:v>
                </c:pt>
                <c:pt idx="4">
                  <c:v>36</c:v>
                </c:pt>
                <c:pt idx="5">
                  <c:v>4182.3999999999996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106.2</c:v>
                </c:pt>
                <c:pt idx="10">
                  <c:v>0</c:v>
                </c:pt>
                <c:pt idx="11">
                  <c:v>24.2</c:v>
                </c:pt>
              </c:numCache>
            </c:numRef>
          </c:val>
        </c:ser>
      </c:pie3DChart>
    </c:plotArea>
    <c:legend>
      <c:legendPos val="r"/>
      <c:legendEntry>
        <c:idx val="3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66316746864975262"/>
          <c:y val="1.0801016269907685E-2"/>
          <c:w val="0.33553762254839081"/>
          <c:h val="0.98919893135903814"/>
        </c:manualLayout>
      </c:layout>
      <c:spPr>
        <a:solidFill>
          <a:schemeClr val="accent6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solidFill>
                <a:srgbClr val="92D050"/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5313.7</c:v>
                </c:pt>
                <c:pt idx="1">
                  <c:v>4800.8</c:v>
                </c:pt>
                <c:pt idx="2">
                  <c:v>4373.6000000000004</c:v>
                </c:pt>
                <c:pt idx="3">
                  <c:v>4748.6000000000004</c:v>
                </c:pt>
                <c:pt idx="4">
                  <c:v>4962.6000000000004</c:v>
                </c:pt>
                <c:pt idx="5">
                  <c:v>5109.6000000000004</c:v>
                </c:pt>
                <c:pt idx="6">
                  <c:v>5107.8</c:v>
                </c:pt>
              </c:numCache>
            </c:numRef>
          </c:val>
        </c:ser>
        <c:overlap val="100"/>
        <c:axId val="101037952"/>
        <c:axId val="101039488"/>
      </c:barChart>
      <c:catAx>
        <c:axId val="1010379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1039488"/>
        <c:crosses val="autoZero"/>
        <c:auto val="1"/>
        <c:lblAlgn val="ctr"/>
        <c:lblOffset val="100"/>
      </c:catAx>
      <c:valAx>
        <c:axId val="1010394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1037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chemeClr val="bg2">
                  <a:lumMod val="90000"/>
                </a:schemeClr>
              </a:solidFill>
            </c:spPr>
          </c:dPt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  <c:pt idx="6">
                  <c:v>доходы от продажи земельных участков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132.4</c:v>
                </c:pt>
                <c:pt idx="1">
                  <c:v>69.5</c:v>
                </c:pt>
                <c:pt idx="2">
                  <c:v>520</c:v>
                </c:pt>
                <c:pt idx="3">
                  <c:v>0.6</c:v>
                </c:pt>
                <c:pt idx="4">
                  <c:v>109.1</c:v>
                </c:pt>
                <c:pt idx="5" formatCode="0.0">
                  <c:v>2.2999999999999998</c:v>
                </c:pt>
                <c:pt idx="6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79"/>
          <c:y val="0"/>
          <c:w val="0.41841587235806177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floor>
      <c:spPr>
        <a:solidFill>
          <a:srgbClr val="FFFF00"/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  <c:pt idx="9" formatCode="0.0">
                  <c:v>4401.2</c:v>
                </c:pt>
                <c:pt idx="10">
                  <c:v>4406.2</c:v>
                </c:pt>
              </c:numCache>
            </c:numRef>
          </c:val>
        </c:ser>
        <c:shape val="box"/>
        <c:axId val="109957888"/>
        <c:axId val="109959424"/>
        <c:axId val="0"/>
      </c:bar3DChart>
      <c:catAx>
        <c:axId val="109957888"/>
        <c:scaling>
          <c:orientation val="minMax"/>
        </c:scaling>
        <c:axPos val="b"/>
        <c:numFmt formatCode="General" sourceLinked="1"/>
        <c:tickLblPos val="nextTo"/>
        <c:crossAx val="109959424"/>
        <c:crosses val="autoZero"/>
        <c:auto val="1"/>
        <c:lblAlgn val="ctr"/>
        <c:lblOffset val="100"/>
      </c:catAx>
      <c:valAx>
        <c:axId val="109959424"/>
        <c:scaling>
          <c:orientation val="minMax"/>
        </c:scaling>
        <c:axPos val="l"/>
        <c:majorGridlines/>
        <c:numFmt formatCode="General" sourceLinked="1"/>
        <c:tickLblPos val="nextTo"/>
        <c:crossAx val="109957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  <c:pt idx="9">
                  <c:v>128.5</c:v>
                </c:pt>
                <c:pt idx="10">
                  <c:v>132.4</c:v>
                </c:pt>
              </c:numCache>
            </c:numRef>
          </c:val>
        </c:ser>
        <c:shape val="pyramid"/>
        <c:axId val="110324736"/>
        <c:axId val="110330624"/>
        <c:axId val="0"/>
      </c:bar3DChart>
      <c:catAx>
        <c:axId val="110324736"/>
        <c:scaling>
          <c:orientation val="minMax"/>
        </c:scaling>
        <c:axPos val="b"/>
        <c:numFmt formatCode="General" sourceLinked="1"/>
        <c:tickLblPos val="nextTo"/>
        <c:crossAx val="110330624"/>
        <c:crosses val="autoZero"/>
        <c:auto val="1"/>
        <c:lblAlgn val="ctr"/>
        <c:lblOffset val="100"/>
      </c:catAx>
      <c:valAx>
        <c:axId val="110330624"/>
        <c:scaling>
          <c:orientation val="minMax"/>
        </c:scaling>
        <c:axPos val="l"/>
        <c:majorGridlines/>
        <c:numFmt formatCode="General" sourceLinked="1"/>
        <c:tickLblPos val="nextTo"/>
        <c:crossAx val="110324736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  <c:pt idx="5">
                  <c:v>369.6</c:v>
                </c:pt>
                <c:pt idx="6">
                  <c:v>552.29999999999995</c:v>
                </c:pt>
                <c:pt idx="7" formatCode="0.0">
                  <c:v>444</c:v>
                </c:pt>
                <c:pt idx="8">
                  <c:v>488.4</c:v>
                </c:pt>
                <c:pt idx="9">
                  <c:v>536.5</c:v>
                </c:pt>
                <c:pt idx="10">
                  <c:v>589.5</c:v>
                </c:pt>
              </c:numCache>
            </c:numRef>
          </c:val>
        </c:ser>
        <c:shape val="cone"/>
        <c:axId val="112813568"/>
        <c:axId val="112815104"/>
        <c:axId val="0"/>
      </c:bar3DChart>
      <c:catAx>
        <c:axId val="112813568"/>
        <c:scaling>
          <c:orientation val="minMax"/>
        </c:scaling>
        <c:axPos val="b"/>
        <c:numFmt formatCode="General" sourceLinked="1"/>
        <c:tickLblPos val="nextTo"/>
        <c:crossAx val="112815104"/>
        <c:crosses val="autoZero"/>
        <c:auto val="1"/>
        <c:lblAlgn val="ctr"/>
        <c:lblOffset val="100"/>
      </c:catAx>
      <c:valAx>
        <c:axId val="112815104"/>
        <c:scaling>
          <c:orientation val="minMax"/>
        </c:scaling>
        <c:axPos val="l"/>
        <c:majorGridlines/>
        <c:numFmt formatCode="General" sourceLinked="1"/>
        <c:tickLblPos val="nextTo"/>
        <c:crossAx val="112813568"/>
        <c:crosses val="autoZero"/>
        <c:crossBetween val="between"/>
      </c:valAx>
    </c:plotArea>
    <c:legend>
      <c:legendPos val="r"/>
      <c:layout/>
    </c:legend>
    <c:plotVisOnly val="1"/>
  </c:chart>
  <c:spPr>
    <a:solidFill>
      <a:srgbClr val="92D05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  <c:pt idx="9">
                  <c:v>128.5</c:v>
                </c:pt>
                <c:pt idx="10">
                  <c:v>132.4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42.4</c:v>
                </c:pt>
                <c:pt idx="1">
                  <c:v>0.3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  <c:pt idx="6">
                  <c:v>37.700000000000003</c:v>
                </c:pt>
                <c:pt idx="7" formatCode="0.0">
                  <c:v>41</c:v>
                </c:pt>
                <c:pt idx="8">
                  <c:v>58.6</c:v>
                </c:pt>
                <c:pt idx="9">
                  <c:v>76.400000000000006</c:v>
                </c:pt>
                <c:pt idx="10">
                  <c:v>69.5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Лист1!$F$2:$F$12</c:f>
              <c:numCache>
                <c:formatCode>General</c:formatCode>
                <c:ptCount val="11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  <c:pt idx="6">
                  <c:v>514.6</c:v>
                </c:pt>
                <c:pt idx="7" formatCode="0.0">
                  <c:v>403</c:v>
                </c:pt>
                <c:pt idx="8">
                  <c:v>429.8</c:v>
                </c:pt>
                <c:pt idx="9">
                  <c:v>460.1</c:v>
                </c:pt>
                <c:pt idx="10">
                  <c:v>520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Лист1!$G$2:$G$12</c:f>
              <c:numCache>
                <c:formatCode>General</c:formatCode>
                <c:ptCount val="11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  <c:pt idx="6">
                  <c:v>1.4</c:v>
                </c:pt>
                <c:pt idx="7">
                  <c:v>1.3</c:v>
                </c:pt>
                <c:pt idx="8">
                  <c:v>1.7</c:v>
                </c:pt>
                <c:pt idx="9">
                  <c:v>1.5</c:v>
                </c:pt>
                <c:pt idx="10">
                  <c:v>0.6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Лист1!$H$2:$H$12</c:f>
              <c:numCache>
                <c:formatCode>General</c:formatCode>
                <c:ptCount val="11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Лист1!$I$2:$I$12</c:f>
              <c:numCache>
                <c:formatCode>General</c:formatCode>
                <c:ptCount val="11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  <c:pt idx="6">
                  <c:v>84.4</c:v>
                </c:pt>
                <c:pt idx="7">
                  <c:v>102.6</c:v>
                </c:pt>
                <c:pt idx="8">
                  <c:v>106.1</c:v>
                </c:pt>
                <c:pt idx="9">
                  <c:v>105.9</c:v>
                </c:pt>
                <c:pt idx="10">
                  <c:v>109.7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Лист1!$J$2:$J$12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</c:v>
                </c:pt>
                <c:pt idx="4">
                  <c:v>0</c:v>
                </c:pt>
                <c:pt idx="5">
                  <c:v>0</c:v>
                </c:pt>
                <c:pt idx="6">
                  <c:v>658.5</c:v>
                </c:pt>
                <c:pt idx="7">
                  <c:v>0</c:v>
                </c:pt>
                <c:pt idx="10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Лист1!$K$2:$K$12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  <c:pt idx="6">
                  <c:v>8.5</c:v>
                </c:pt>
                <c:pt idx="7">
                  <c:v>5.4</c:v>
                </c:pt>
                <c:pt idx="8">
                  <c:v>39.9</c:v>
                </c:pt>
                <c:pt idx="9">
                  <c:v>42.3</c:v>
                </c:pt>
                <c:pt idx="10">
                  <c:v>2.2999999999999998</c:v>
                </c:pt>
              </c:numCache>
            </c:numRef>
          </c:val>
        </c:ser>
        <c:shape val="box"/>
        <c:axId val="112896640"/>
        <c:axId val="112918912"/>
        <c:axId val="0"/>
      </c:bar3DChart>
      <c:catAx>
        <c:axId val="112896640"/>
        <c:scaling>
          <c:orientation val="minMax"/>
        </c:scaling>
        <c:axPos val="b"/>
        <c:numFmt formatCode="General" sourceLinked="1"/>
        <c:tickLblPos val="nextTo"/>
        <c:crossAx val="112918912"/>
        <c:crosses val="autoZero"/>
        <c:auto val="1"/>
        <c:lblAlgn val="ctr"/>
        <c:lblOffset val="100"/>
      </c:catAx>
      <c:valAx>
        <c:axId val="112918912"/>
        <c:scaling>
          <c:orientation val="minMax"/>
        </c:scaling>
        <c:axPos val="l"/>
        <c:majorGridlines/>
        <c:numFmt formatCode="General" sourceLinked="1"/>
        <c:tickLblPos val="nextTo"/>
        <c:crossAx val="11289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44"/>
          <c:y val="1.2748009254091567E-2"/>
          <c:w val="0.27810574025469037"/>
          <c:h val="0.98725199074590719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5520,5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7015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71E-3"/>
          <c:y val="9.3271205820899525E-2"/>
          <c:w val="0.58973250243136199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solidFill>
                <a:srgbClr val="FF0000"/>
              </a:solidFill>
            </c:sp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4057.2</c:v>
                </c:pt>
                <c:pt idx="1">
                  <c:v>96.1</c:v>
                </c:pt>
                <c:pt idx="2">
                  <c:v>19</c:v>
                </c:pt>
                <c:pt idx="3">
                  <c:v>36</c:v>
                </c:pt>
                <c:pt idx="4">
                  <c:v>413.6</c:v>
                </c:pt>
                <c:pt idx="5">
                  <c:v>0</c:v>
                </c:pt>
                <c:pt idx="6">
                  <c:v>745</c:v>
                </c:pt>
                <c:pt idx="7" formatCode="0.0">
                  <c:v>145.1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275380171556485"/>
          <c:y val="1.2673541017714373E-2"/>
          <c:w val="0.33797090088456183"/>
          <c:h val="0.987326458982285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  <c:pt idx="5">
                  <c:v>5886.7</c:v>
                </c:pt>
                <c:pt idx="6">
                  <c:v>4465.2</c:v>
                </c:pt>
                <c:pt idx="7">
                  <c:v>4414.6000000000004</c:v>
                </c:pt>
                <c:pt idx="8">
                  <c:v>5405.7</c:v>
                </c:pt>
                <c:pt idx="9">
                  <c:v>5386.1</c:v>
                </c:pt>
                <c:pt idx="10">
                  <c:v>5520.5</c:v>
                </c:pt>
              </c:numCache>
            </c:numRef>
          </c:val>
        </c:ser>
        <c:marker val="1"/>
        <c:axId val="113056384"/>
        <c:axId val="113070464"/>
      </c:lineChart>
      <c:catAx>
        <c:axId val="113056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070464"/>
        <c:crosses val="autoZero"/>
        <c:auto val="1"/>
        <c:lblAlgn val="ctr"/>
        <c:lblOffset val="100"/>
      </c:catAx>
      <c:valAx>
        <c:axId val="113070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056384"/>
        <c:crosses val="autoZero"/>
        <c:crossBetween val="between"/>
      </c:valAx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Информация                                          об исполнении бюджета Романовского  сельского поселения                                                  за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2021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год</a:t>
            </a:r>
            <a:endParaRPr lang="ru-RU" sz="4000" b="1" i="1" dirty="0">
              <a:solidFill>
                <a:schemeClr val="tx1"/>
              </a:solidFill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bg2">
              <a:lumMod val="9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</a:t>
            </a:r>
            <a:r>
              <a:rPr lang="ru-RU" sz="3200" b="1" dirty="0" smtClean="0"/>
              <a:t>2021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b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18676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</a:t>
            </a:r>
            <a:r>
              <a:rPr lang="ru-RU" sz="2800" b="1" dirty="0" smtClean="0"/>
              <a:t>2021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году составил </a:t>
            </a:r>
            <a:r>
              <a:rPr lang="ru-RU" sz="2800" b="1" i="1" dirty="0" smtClean="0"/>
              <a:t>833,9тыс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2021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833,9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38"/>
          <a:ext cx="8186766" cy="4196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186766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доходы-722,5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лиц-132,4тыс.рублей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лиц-69,5тыс.рублей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налог-520,0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</a:t>
                      </a:r>
                      <a:r>
                        <a:rPr lang="ru-RU" dirty="0" smtClean="0"/>
                        <a:t>пошлина-0,6тыс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Неналоговые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доходы-111,4тыс.рублей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аренды земельных участков после </a:t>
                      </a:r>
                      <a:r>
                        <a:rPr lang="ru-RU" dirty="0" smtClean="0"/>
                        <a:t>разграничения-109,1тыс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штрафы.санкции-2,3тыс</a:t>
                      </a:r>
                      <a:r>
                        <a:rPr lang="ru-RU" dirty="0" smtClean="0"/>
                        <a:t>. руб.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24161</TotalTime>
  <Words>211</Words>
  <Application>Microsoft Office PowerPoint</Application>
  <PresentationFormat>Экран (4:3)</PresentationFormat>
  <Paragraphs>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2021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2021  году составил 833,9тыс. руб</vt:lpstr>
      <vt:lpstr>Объем налоговых и неналоговых доходов  в 2021 году составил     833,9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2021 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113</cp:revision>
  <dcterms:created xsi:type="dcterms:W3CDTF">2014-05-16T12:09:48Z</dcterms:created>
  <dcterms:modified xsi:type="dcterms:W3CDTF">2023-01-20T12:31:56Z</dcterms:modified>
</cp:coreProperties>
</file>