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6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8" r:id="rId9"/>
    <p:sldId id="279" r:id="rId10"/>
    <p:sldId id="280" r:id="rId11"/>
    <p:sldId id="281" r:id="rId12"/>
    <p:sldId id="282" r:id="rId13"/>
    <p:sldId id="283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безвоздмездные поступления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4923.5</c:v>
                </c:pt>
                <c:pt idx="1">
                  <c:v>4120.3</c:v>
                </c:pt>
                <c:pt idx="2">
                  <c:v>4550.8</c:v>
                </c:pt>
                <c:pt idx="3">
                  <c:v>4409.3</c:v>
                </c:pt>
                <c:pt idx="4">
                  <c:v>4618.8999999999996</c:v>
                </c:pt>
                <c:pt idx="5">
                  <c:v>4817.8999999999996</c:v>
                </c:pt>
                <c:pt idx="6">
                  <c:v>3196.7</c:v>
                </c:pt>
                <c:pt idx="7">
                  <c:v>4412.1000000000004</c:v>
                </c:pt>
                <c:pt idx="8" formatCode="0.0">
                  <c:v>4314</c:v>
                </c:pt>
                <c:pt idx="9">
                  <c:v>4401.2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672.8</c:v>
                </c:pt>
                <c:pt idx="1">
                  <c:v>700.8</c:v>
                </c:pt>
                <c:pt idx="2">
                  <c:v>814.2</c:v>
                </c:pt>
                <c:pt idx="3">
                  <c:v>922.8</c:v>
                </c:pt>
                <c:pt idx="4">
                  <c:v>1409.6</c:v>
                </c:pt>
                <c:pt idx="5">
                  <c:v>904.3</c:v>
                </c:pt>
                <c:pt idx="6">
                  <c:v>1400</c:v>
                </c:pt>
                <c:pt idx="7">
                  <c:v>887.1</c:v>
                </c:pt>
                <c:pt idx="8">
                  <c:v>759.4</c:v>
                </c:pt>
                <c:pt idx="9">
                  <c:v>814.7</c:v>
                </c:pt>
              </c:numCache>
            </c:numRef>
          </c:val>
        </c:ser>
        <c:shape val="cylinder"/>
        <c:axId val="88892928"/>
        <c:axId val="88894464"/>
        <c:axId val="0"/>
      </c:bar3DChart>
      <c:catAx>
        <c:axId val="88892928"/>
        <c:scaling>
          <c:orientation val="minMax"/>
        </c:scaling>
        <c:axPos val="b"/>
        <c:numFmt formatCode="General" sourceLinked="1"/>
        <c:tickLblPos val="nextTo"/>
        <c:crossAx val="88894464"/>
        <c:crosses val="autoZero"/>
        <c:auto val="1"/>
        <c:lblAlgn val="ctr"/>
        <c:lblOffset val="100"/>
      </c:catAx>
      <c:valAx>
        <c:axId val="88894464"/>
        <c:scaling>
          <c:orientation val="minMax"/>
        </c:scaling>
        <c:axPos val="l"/>
        <c:majorGridlines/>
        <c:numFmt formatCode="General" sourceLinked="1"/>
        <c:tickLblPos val="nextTo"/>
        <c:crossAx val="888929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культура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dLbls>
            <c:spPr>
              <a:solidFill>
                <a:schemeClr val="accent6">
                  <a:lumMod val="20000"/>
                  <a:lumOff val="80000"/>
                </a:schemeClr>
              </a:solidFill>
            </c:spPr>
            <c:showVal val="1"/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844.3</c:v>
                </c:pt>
                <c:pt idx="1">
                  <c:v>906.1</c:v>
                </c:pt>
                <c:pt idx="2">
                  <c:v>1103.5</c:v>
                </c:pt>
                <c:pt idx="3">
                  <c:v>985.2</c:v>
                </c:pt>
                <c:pt idx="4">
                  <c:v>1129.4000000000001</c:v>
                </c:pt>
                <c:pt idx="5">
                  <c:v>1239.4000000000001</c:v>
                </c:pt>
                <c:pt idx="6">
                  <c:v>780.1</c:v>
                </c:pt>
                <c:pt idx="7">
                  <c:v>777.8</c:v>
                </c:pt>
                <c:pt idx="8">
                  <c:v>866.7</c:v>
                </c:pt>
                <c:pt idx="9">
                  <c:v>672.6</c:v>
                </c:pt>
              </c:numCache>
            </c:numRef>
          </c:val>
        </c:ser>
        <c:shape val="cylinder"/>
        <c:axId val="125436288"/>
        <c:axId val="125437824"/>
        <c:axId val="0"/>
      </c:bar3DChart>
      <c:catAx>
        <c:axId val="1254362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5437824"/>
        <c:crosses val="autoZero"/>
        <c:auto val="1"/>
        <c:lblAlgn val="ctr"/>
        <c:lblOffset val="100"/>
      </c:catAx>
      <c:valAx>
        <c:axId val="1254378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5436288"/>
        <c:crosses val="autoZero"/>
        <c:crossBetween val="between"/>
      </c:valAx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муниципальные целевые программы</c:v>
                </c:pt>
              </c:strCache>
            </c:strRef>
          </c:tx>
          <c:dLbls>
            <c:showVal val="1"/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Лист1!$B$2:$B$10</c:f>
              <c:numCache>
                <c:formatCode>0.0</c:formatCode>
                <c:ptCount val="9"/>
                <c:pt idx="0" formatCode="General">
                  <c:v>1956.8</c:v>
                </c:pt>
                <c:pt idx="1">
                  <c:v>2085</c:v>
                </c:pt>
                <c:pt idx="2" formatCode="General">
                  <c:v>2204.9</c:v>
                </c:pt>
                <c:pt idx="3" formatCode="General">
                  <c:v>2195.4</c:v>
                </c:pt>
                <c:pt idx="4" formatCode="General">
                  <c:v>2612.6</c:v>
                </c:pt>
                <c:pt idx="5" formatCode="General">
                  <c:v>1374.2</c:v>
                </c:pt>
                <c:pt idx="6" formatCode="General">
                  <c:v>1249.2</c:v>
                </c:pt>
                <c:pt idx="7" formatCode="General">
                  <c:v>5322.3</c:v>
                </c:pt>
                <c:pt idx="8" formatCode="General">
                  <c:v>5293.3</c:v>
                </c:pt>
              </c:numCache>
            </c:numRef>
          </c:val>
        </c:ser>
        <c:shape val="box"/>
        <c:axId val="115849856"/>
        <c:axId val="125477248"/>
        <c:axId val="0"/>
      </c:bar3DChart>
      <c:catAx>
        <c:axId val="115849856"/>
        <c:scaling>
          <c:orientation val="minMax"/>
        </c:scaling>
        <c:axPos val="b"/>
        <c:numFmt formatCode="General" sourceLinked="1"/>
        <c:tickLblPos val="nextTo"/>
        <c:crossAx val="125477248"/>
        <c:crosses val="autoZero"/>
        <c:auto val="1"/>
        <c:lblAlgn val="ctr"/>
        <c:lblOffset val="100"/>
      </c:catAx>
      <c:valAx>
        <c:axId val="125477248"/>
        <c:scaling>
          <c:orientation val="minMax"/>
        </c:scaling>
        <c:axPos val="l"/>
        <c:majorGridlines/>
        <c:numFmt formatCode="General" sourceLinked="1"/>
        <c:tickLblPos val="nextTo"/>
        <c:crossAx val="115849856"/>
        <c:crosses val="autoZero"/>
        <c:crossBetween val="between"/>
      </c:valAx>
    </c:plotArea>
    <c:plotVisOnly val="1"/>
  </c:chart>
  <c:spPr>
    <a:solidFill>
      <a:srgbClr val="FFFF00"/>
    </a:solidFill>
    <a:ln w="9525" cap="flat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75"/>
      <c:perspective val="30"/>
    </c:view3D>
    <c:sideWall>
      <c:spPr>
        <a:solidFill>
          <a:schemeClr val="accent2">
            <a:lumMod val="60000"/>
            <a:lumOff val="40000"/>
          </a:schemeClr>
        </a:solidFill>
      </c:spPr>
    </c:sideWall>
    <c:backWall>
      <c:spPr>
        <a:solidFill>
          <a:schemeClr val="accent2">
            <a:lumMod val="60000"/>
            <a:lumOff val="40000"/>
          </a:schemeClr>
        </a:solidFill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2"/>
            <c:spPr/>
          </c:dPt>
          <c:dLbls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
коммунальными услугами населения 
Романовского сельского поселения
Дубовского района
</c:v>
                </c:pt>
                <c:pt idx="1">
                  <c:v>Защита населения и территории от чрезвычайных 
ситуаций, обеспечение пожарной безопасности и 
безопасности людей на водных объектах
</c:v>
                </c:pt>
                <c:pt idx="2">
                  <c:v>Развитие культуры и туризма</c:v>
                </c:pt>
                <c:pt idx="3">
                  <c:v>Охрана окружающей среды 
и рациональное природопользование
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
финансами и создание условий
для эффективного управления 
муниципальными финансами
</c:v>
                </c:pt>
                <c:pt idx="7">
                  <c:v>Оформление права собственности и использование
 имущества муниципального образования
 «Романовское сельское поселение»
</c:v>
                </c:pt>
                <c:pt idx="8">
                  <c:v>Обеспечение общественного порядка и противодействие преступности</c:v>
                </c:pt>
                <c:pt idx="9">
                  <c:v>Энергоэффективность и развитие энергетики</c:v>
                </c:pt>
                <c:pt idx="10">
                  <c:v>Доступная среда</c:v>
                </c:pt>
                <c:pt idx="11">
                  <c:v>Содействие занятости населения</c:v>
                </c:pt>
              </c:strCache>
            </c:strRef>
          </c:cat>
          <c:val>
            <c:numRef>
              <c:f>Лист1!$B$2:$B$13</c:f>
              <c:numCache>
                <c:formatCode>0.00</c:formatCode>
                <c:ptCount val="12"/>
                <c:pt idx="0">
                  <c:v>153.69999999999999</c:v>
                </c:pt>
                <c:pt idx="1">
                  <c:v>18</c:v>
                </c:pt>
                <c:pt idx="2">
                  <c:v>672.6</c:v>
                </c:pt>
                <c:pt idx="3">
                  <c:v>41.8</c:v>
                </c:pt>
                <c:pt idx="4">
                  <c:v>13.6</c:v>
                </c:pt>
                <c:pt idx="5">
                  <c:v>3867.6</c:v>
                </c:pt>
                <c:pt idx="6">
                  <c:v>0</c:v>
                </c:pt>
                <c:pt idx="7">
                  <c:v>63.4</c:v>
                </c:pt>
                <c:pt idx="8">
                  <c:v>0</c:v>
                </c:pt>
                <c:pt idx="9">
                  <c:v>410.4</c:v>
                </c:pt>
                <c:pt idx="10">
                  <c:v>0</c:v>
                </c:pt>
                <c:pt idx="11">
                  <c:v>46.2</c:v>
                </c:pt>
              </c:numCache>
            </c:numRef>
          </c:val>
        </c:ser>
      </c:pie3DChart>
    </c:plotArea>
    <c:legend>
      <c:legendPos val="r"/>
      <c:legendEntry>
        <c:idx val="3"/>
        <c:txPr>
          <a:bodyPr/>
          <a:lstStyle/>
          <a:p>
            <a:pPr>
              <a:defRPr b="1"/>
            </a:pPr>
            <a:endParaRPr lang="ru-RU"/>
          </a:p>
        </c:txPr>
      </c:legendEntry>
      <c:layout>
        <c:manualLayout>
          <c:xMode val="edge"/>
          <c:yMode val="edge"/>
          <c:x val="0.66316746864975262"/>
          <c:y val="1.0801016269907683E-2"/>
          <c:w val="0.33553762254839087"/>
          <c:h val="0.98919893135903814"/>
        </c:manualLayout>
      </c:layout>
      <c:spPr>
        <a:solidFill>
          <a:schemeClr val="accent6">
            <a:lumMod val="60000"/>
            <a:lumOff val="4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</c:spPr>
      <c:txPr>
        <a:bodyPr/>
        <a:lstStyle/>
        <a:p>
          <a:pPr>
            <a:defRPr sz="1000" b="1"/>
          </a:pPr>
          <a:endParaRPr lang="ru-RU"/>
        </a:p>
      </c:txPr>
    </c:legend>
    <c:plotVisOnly val="1"/>
  </c:chart>
  <c:spPr>
    <a:gradFill rotWithShape="1">
      <a:gsLst>
        <a:gs pos="0">
          <a:schemeClr val="accent5">
            <a:tint val="50000"/>
            <a:satMod val="300000"/>
          </a:schemeClr>
        </a:gs>
        <a:gs pos="35000">
          <a:schemeClr val="accent5">
            <a:tint val="37000"/>
            <a:satMod val="300000"/>
          </a:schemeClr>
        </a:gs>
        <a:gs pos="100000">
          <a:schemeClr val="accent5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5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 доходы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solidFill>
                <a:srgbClr val="92D050"/>
              </a:solidFill>
            </c:spPr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5313.7</c:v>
                </c:pt>
                <c:pt idx="1">
                  <c:v>4800.8</c:v>
                </c:pt>
                <c:pt idx="2">
                  <c:v>4373.6000000000004</c:v>
                </c:pt>
                <c:pt idx="3">
                  <c:v>4748.6000000000004</c:v>
                </c:pt>
                <c:pt idx="4">
                  <c:v>4962.6000000000004</c:v>
                </c:pt>
                <c:pt idx="5">
                  <c:v>5109.6000000000004</c:v>
                </c:pt>
              </c:numCache>
            </c:numRef>
          </c:val>
        </c:ser>
        <c:overlap val="100"/>
        <c:axId val="83303424"/>
        <c:axId val="83305216"/>
      </c:barChart>
      <c:catAx>
        <c:axId val="8330342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3305216"/>
        <c:crosses val="autoZero"/>
        <c:auto val="1"/>
        <c:lblAlgn val="ctr"/>
        <c:lblOffset val="100"/>
      </c:catAx>
      <c:valAx>
        <c:axId val="83305216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33034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0576737118386552E-2"/>
          <c:y val="0.14164504122294141"/>
          <c:w val="0.54246051480407054"/>
          <c:h val="0.757370776757224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2"/>
            <c:spPr>
              <a:solidFill>
                <a:schemeClr val="bg2">
                  <a:lumMod val="90000"/>
                </a:schemeClr>
              </a:solidFill>
            </c:spPr>
          </c:dPt>
          <c:dLbls>
            <c:spPr>
              <a:solidFill>
                <a:srgbClr val="FFFF00"/>
              </a:solidFill>
            </c:spPr>
            <c:dLblPos val="bestFit"/>
            <c:showVal val="1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налог на имущество</c:v>
                </c:pt>
                <c:pt idx="2">
                  <c:v>земельный налог</c:v>
                </c:pt>
                <c:pt idx="3">
                  <c:v>гос.пошлина</c:v>
                </c:pt>
                <c:pt idx="4">
                  <c:v>доходы от аренды земельных участков после разграничения</c:v>
                </c:pt>
                <c:pt idx="5">
                  <c:v>штрафы.санкции</c:v>
                </c:pt>
                <c:pt idx="6">
                  <c:v>доходы от продажи земельных участков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0.0">
                  <c:v>128.5</c:v>
                </c:pt>
                <c:pt idx="1">
                  <c:v>76.400000000000006</c:v>
                </c:pt>
                <c:pt idx="2">
                  <c:v>460.1</c:v>
                </c:pt>
                <c:pt idx="3">
                  <c:v>1.5</c:v>
                </c:pt>
                <c:pt idx="4">
                  <c:v>105.9</c:v>
                </c:pt>
                <c:pt idx="5" formatCode="0.0">
                  <c:v>42.3</c:v>
                </c:pt>
                <c:pt idx="6">
                  <c:v>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7963473315835656"/>
          <c:y val="0"/>
          <c:w val="0.41841587235806166"/>
          <c:h val="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7"/>
  <c:chart>
    <c:title>
      <c:layout/>
    </c:title>
    <c:view3D>
      <c:rAngAx val="1"/>
    </c:view3D>
    <c:floor>
      <c:spPr>
        <a:solidFill>
          <a:srgbClr val="FFFF00"/>
        </a:solidFill>
      </c:spPr>
    </c:floor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4923.5</c:v>
                </c:pt>
                <c:pt idx="1">
                  <c:v>4120.3</c:v>
                </c:pt>
                <c:pt idx="2">
                  <c:v>4550.8</c:v>
                </c:pt>
                <c:pt idx="3">
                  <c:v>4409.3</c:v>
                </c:pt>
                <c:pt idx="4">
                  <c:v>4618.8999999999996</c:v>
                </c:pt>
                <c:pt idx="5">
                  <c:v>4817.8999999999996</c:v>
                </c:pt>
                <c:pt idx="6">
                  <c:v>3196.7</c:v>
                </c:pt>
                <c:pt idx="7">
                  <c:v>4412.1000000000004</c:v>
                </c:pt>
                <c:pt idx="8" formatCode="0.0">
                  <c:v>4314</c:v>
                </c:pt>
                <c:pt idx="9" formatCode="0.0">
                  <c:v>4401.2</c:v>
                </c:pt>
              </c:numCache>
            </c:numRef>
          </c:val>
        </c:ser>
        <c:shape val="box"/>
        <c:axId val="90781184"/>
        <c:axId val="90782720"/>
        <c:axId val="0"/>
      </c:bar3DChart>
      <c:catAx>
        <c:axId val="90781184"/>
        <c:scaling>
          <c:orientation val="minMax"/>
        </c:scaling>
        <c:axPos val="b"/>
        <c:numFmt formatCode="General" sourceLinked="1"/>
        <c:tickLblPos val="nextTo"/>
        <c:crossAx val="90782720"/>
        <c:crosses val="autoZero"/>
        <c:auto val="1"/>
        <c:lblAlgn val="ctr"/>
        <c:lblOffset val="100"/>
      </c:catAx>
      <c:valAx>
        <c:axId val="90782720"/>
        <c:scaling>
          <c:orientation val="minMax"/>
        </c:scaling>
        <c:axPos val="l"/>
        <c:majorGridlines/>
        <c:numFmt formatCode="General" sourceLinked="1"/>
        <c:tickLblPos val="nextTo"/>
        <c:crossAx val="907811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spPr>
              <a:solidFill>
                <a:schemeClr val="tx2">
                  <a:lumMod val="20000"/>
                  <a:lumOff val="80000"/>
                </a:schemeClr>
              </a:solidFill>
            </c:spPr>
            <c:showVal val="1"/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245.1</c:v>
                </c:pt>
                <c:pt idx="1">
                  <c:v>136.69999999999999</c:v>
                </c:pt>
                <c:pt idx="2">
                  <c:v>151.69999999999999</c:v>
                </c:pt>
                <c:pt idx="3">
                  <c:v>154</c:v>
                </c:pt>
                <c:pt idx="4">
                  <c:v>184.6</c:v>
                </c:pt>
                <c:pt idx="5">
                  <c:v>200.2</c:v>
                </c:pt>
                <c:pt idx="6">
                  <c:v>94.9</c:v>
                </c:pt>
                <c:pt idx="7">
                  <c:v>333.8</c:v>
                </c:pt>
                <c:pt idx="8">
                  <c:v>123.3</c:v>
                </c:pt>
                <c:pt idx="9">
                  <c:v>128.5</c:v>
                </c:pt>
              </c:numCache>
            </c:numRef>
          </c:val>
        </c:ser>
        <c:shape val="pyramid"/>
        <c:axId val="98736000"/>
        <c:axId val="98931072"/>
        <c:axId val="0"/>
      </c:bar3DChart>
      <c:catAx>
        <c:axId val="98736000"/>
        <c:scaling>
          <c:orientation val="minMax"/>
        </c:scaling>
        <c:axPos val="b"/>
        <c:numFmt formatCode="General" sourceLinked="1"/>
        <c:tickLblPos val="nextTo"/>
        <c:crossAx val="98931072"/>
        <c:crosses val="autoZero"/>
        <c:auto val="1"/>
        <c:lblAlgn val="ctr"/>
        <c:lblOffset val="100"/>
      </c:catAx>
      <c:valAx>
        <c:axId val="98931072"/>
        <c:scaling>
          <c:orientation val="minMax"/>
        </c:scaling>
        <c:axPos val="l"/>
        <c:majorGridlines/>
        <c:numFmt formatCode="General" sourceLinked="1"/>
        <c:tickLblPos val="nextTo"/>
        <c:crossAx val="98736000"/>
        <c:crosses val="autoZero"/>
        <c:crossBetween val="between"/>
      </c:valAx>
    </c:plotArea>
    <c:legend>
      <c:legendPos val="r"/>
      <c:layout/>
    </c:legend>
    <c:plotVisOnly val="1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имущество</c:v>
                </c:pt>
              </c:strCache>
            </c:strRef>
          </c:tx>
          <c:spPr>
            <a:solidFill>
              <a:srgbClr val="C00000"/>
            </a:solidFill>
          </c:spPr>
          <c:dLbls>
            <c:showVal val="1"/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280.3</c:v>
                </c:pt>
                <c:pt idx="1">
                  <c:v>450.7</c:v>
                </c:pt>
                <c:pt idx="2">
                  <c:v>481.7</c:v>
                </c:pt>
                <c:pt idx="3">
                  <c:v>443.8</c:v>
                </c:pt>
                <c:pt idx="4">
                  <c:v>447.5</c:v>
                </c:pt>
                <c:pt idx="5">
                  <c:v>369.6</c:v>
                </c:pt>
                <c:pt idx="6">
                  <c:v>552.29999999999995</c:v>
                </c:pt>
                <c:pt idx="7" formatCode="0.0">
                  <c:v>444</c:v>
                </c:pt>
                <c:pt idx="8">
                  <c:v>488.4</c:v>
                </c:pt>
                <c:pt idx="9">
                  <c:v>536.5</c:v>
                </c:pt>
              </c:numCache>
            </c:numRef>
          </c:val>
        </c:ser>
        <c:shape val="cone"/>
        <c:axId val="114381184"/>
        <c:axId val="114382720"/>
        <c:axId val="0"/>
      </c:bar3DChart>
      <c:catAx>
        <c:axId val="114381184"/>
        <c:scaling>
          <c:orientation val="minMax"/>
        </c:scaling>
        <c:axPos val="b"/>
        <c:numFmt formatCode="General" sourceLinked="1"/>
        <c:tickLblPos val="nextTo"/>
        <c:crossAx val="114382720"/>
        <c:crosses val="autoZero"/>
        <c:auto val="1"/>
        <c:lblAlgn val="ctr"/>
        <c:lblOffset val="100"/>
      </c:catAx>
      <c:valAx>
        <c:axId val="114382720"/>
        <c:scaling>
          <c:orientation val="minMax"/>
        </c:scaling>
        <c:axPos val="l"/>
        <c:majorGridlines/>
        <c:numFmt formatCode="General" sourceLinked="1"/>
        <c:tickLblPos val="nextTo"/>
        <c:crossAx val="114381184"/>
        <c:crosses val="autoZero"/>
        <c:crossBetween val="between"/>
      </c:valAx>
    </c:plotArea>
    <c:legend>
      <c:legendPos val="r"/>
      <c:layout/>
    </c:legend>
    <c:plotVisOnly val="1"/>
  </c:chart>
  <c:spPr>
    <a:solidFill>
      <a:srgbClr val="92D050"/>
    </a:solidFill>
    <a:ln w="9525" cap="flat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</c:v>
                </c:pt>
              </c:strCache>
            </c:strRef>
          </c:tx>
          <c:cat>
            <c:numRef>
              <c:f>Лист1!$A$2:$A$11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245.1</c:v>
                </c:pt>
                <c:pt idx="1">
                  <c:v>138.69999999999999</c:v>
                </c:pt>
                <c:pt idx="2">
                  <c:v>151.69999999999999</c:v>
                </c:pt>
                <c:pt idx="3" formatCode="0.0">
                  <c:v>154</c:v>
                </c:pt>
                <c:pt idx="4">
                  <c:v>184.6</c:v>
                </c:pt>
                <c:pt idx="5">
                  <c:v>200.2</c:v>
                </c:pt>
                <c:pt idx="6">
                  <c:v>94.9</c:v>
                </c:pt>
                <c:pt idx="7">
                  <c:v>333.8</c:v>
                </c:pt>
                <c:pt idx="8">
                  <c:v>123.3</c:v>
                </c:pt>
                <c:pt idx="9">
                  <c:v>128.5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cat>
            <c:numRef>
              <c:f>Лист1!$A$2:$A$11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.0">
                  <c:v>111</c:v>
                </c:pt>
                <c:pt idx="4">
                  <c:v>201.6</c:v>
                </c:pt>
                <c:pt idx="5">
                  <c:v>280.3</c:v>
                </c:pt>
                <c:pt idx="6">
                  <c:v>0</c:v>
                </c:pt>
                <c:pt idx="7">
                  <c:v>0</c:v>
                </c:pt>
                <c:pt idx="9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Совокупных доход</c:v>
                </c:pt>
              </c:strCache>
            </c:strRef>
          </c:tx>
          <c:cat>
            <c:numRef>
              <c:f>Лист1!$A$2:$A$11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42.4</c:v>
                </c:pt>
                <c:pt idx="1">
                  <c:v>0.3</c:v>
                </c:pt>
                <c:pt idx="2">
                  <c:v>36.5</c:v>
                </c:pt>
                <c:pt idx="3">
                  <c:v>58.2</c:v>
                </c:pt>
                <c:pt idx="4">
                  <c:v>454.6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9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 на имущество</c:v>
                </c:pt>
              </c:strCache>
            </c:strRef>
          </c:tx>
          <c:cat>
            <c:numRef>
              <c:f>Лист1!$A$2:$A$11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Лист1!$E$2:$E$11</c:f>
              <c:numCache>
                <c:formatCode>General</c:formatCode>
                <c:ptCount val="10"/>
                <c:pt idx="0">
                  <c:v>1.3</c:v>
                </c:pt>
                <c:pt idx="1">
                  <c:v>14.7</c:v>
                </c:pt>
                <c:pt idx="2">
                  <c:v>16.7</c:v>
                </c:pt>
                <c:pt idx="3">
                  <c:v>16.100000000000001</c:v>
                </c:pt>
                <c:pt idx="4">
                  <c:v>14.4</c:v>
                </c:pt>
                <c:pt idx="5">
                  <c:v>17.7</c:v>
                </c:pt>
                <c:pt idx="6">
                  <c:v>37.700000000000003</c:v>
                </c:pt>
                <c:pt idx="7" formatCode="0.0">
                  <c:v>41</c:v>
                </c:pt>
                <c:pt idx="8">
                  <c:v>58.6</c:v>
                </c:pt>
                <c:pt idx="9">
                  <c:v>76.400000000000006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земельный налог</c:v>
                </c:pt>
              </c:strCache>
            </c:strRef>
          </c:tx>
          <c:cat>
            <c:numRef>
              <c:f>Лист1!$A$2:$A$11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Лист1!$F$2:$F$11</c:f>
              <c:numCache>
                <c:formatCode>General</c:formatCode>
                <c:ptCount val="10"/>
                <c:pt idx="0" formatCode="0.0">
                  <c:v>241</c:v>
                </c:pt>
                <c:pt idx="1">
                  <c:v>435.9</c:v>
                </c:pt>
                <c:pt idx="2">
                  <c:v>465.1</c:v>
                </c:pt>
                <c:pt idx="3">
                  <c:v>427.7</c:v>
                </c:pt>
                <c:pt idx="4">
                  <c:v>433.1</c:v>
                </c:pt>
                <c:pt idx="5" formatCode="0.0">
                  <c:v>352</c:v>
                </c:pt>
                <c:pt idx="6">
                  <c:v>514.6</c:v>
                </c:pt>
                <c:pt idx="7" formatCode="0.0">
                  <c:v>403</c:v>
                </c:pt>
                <c:pt idx="8">
                  <c:v>429.8</c:v>
                </c:pt>
                <c:pt idx="9">
                  <c:v>460.1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госпошлина</c:v>
                </c:pt>
              </c:strCache>
            </c:strRef>
          </c:tx>
          <c:cat>
            <c:numRef>
              <c:f>Лист1!$A$2:$A$11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Лист1!$G$2:$G$11</c:f>
              <c:numCache>
                <c:formatCode>General</c:formatCode>
                <c:ptCount val="10"/>
                <c:pt idx="0" formatCode="0.0">
                  <c:v>5</c:v>
                </c:pt>
                <c:pt idx="1">
                  <c:v>1.6</c:v>
                </c:pt>
                <c:pt idx="2">
                  <c:v>2.2000000000000002</c:v>
                </c:pt>
                <c:pt idx="3">
                  <c:v>1.5</c:v>
                </c:pt>
                <c:pt idx="4">
                  <c:v>0.8</c:v>
                </c:pt>
                <c:pt idx="5" formatCode="0.0">
                  <c:v>0.8</c:v>
                </c:pt>
                <c:pt idx="6">
                  <c:v>1.4</c:v>
                </c:pt>
                <c:pt idx="7">
                  <c:v>1.3</c:v>
                </c:pt>
                <c:pt idx="8">
                  <c:v>1.7</c:v>
                </c:pt>
                <c:pt idx="9">
                  <c:v>1.5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аренда до разграничения</c:v>
                </c:pt>
              </c:strCache>
            </c:strRef>
          </c:tx>
          <c:cat>
            <c:numRef>
              <c:f>Лист1!$A$2:$A$11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Лист1!$H$2:$H$11</c:f>
              <c:numCache>
                <c:formatCode>General</c:formatCode>
                <c:ptCount val="10"/>
                <c:pt idx="0">
                  <c:v>13.7</c:v>
                </c:pt>
                <c:pt idx="1">
                  <c:v>12.5</c:v>
                </c:pt>
                <c:pt idx="2">
                  <c:v>51.7</c:v>
                </c:pt>
                <c:pt idx="3">
                  <c:v>54.3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9">
                  <c:v>0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аренда после разграничения</c:v>
                </c:pt>
              </c:strCache>
            </c:strRef>
          </c:tx>
          <c:cat>
            <c:numRef>
              <c:f>Лист1!$A$2:$A$11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Лист1!$I$2:$I$11</c:f>
              <c:numCache>
                <c:formatCode>General</c:formatCode>
                <c:ptCount val="10"/>
                <c:pt idx="0">
                  <c:v>30.8</c:v>
                </c:pt>
                <c:pt idx="1">
                  <c:v>43.3</c:v>
                </c:pt>
                <c:pt idx="2" formatCode="0.0">
                  <c:v>59</c:v>
                </c:pt>
                <c:pt idx="3">
                  <c:v>67.2</c:v>
                </c:pt>
                <c:pt idx="4">
                  <c:v>97.2</c:v>
                </c:pt>
                <c:pt idx="5">
                  <c:v>43.3</c:v>
                </c:pt>
                <c:pt idx="6">
                  <c:v>84.4</c:v>
                </c:pt>
                <c:pt idx="7">
                  <c:v>102.6</c:v>
                </c:pt>
                <c:pt idx="8">
                  <c:v>106.1</c:v>
                </c:pt>
                <c:pt idx="9">
                  <c:v>105.9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продажа</c:v>
                </c:pt>
              </c:strCache>
            </c:strRef>
          </c:tx>
          <c:cat>
            <c:numRef>
              <c:f>Лист1!$A$2:$A$11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Лист1!$J$2:$J$11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 formatCode="0.0">
                  <c:v>0</c:v>
                </c:pt>
                <c:pt idx="3">
                  <c:v>0.3</c:v>
                </c:pt>
                <c:pt idx="4">
                  <c:v>0</c:v>
                </c:pt>
                <c:pt idx="5">
                  <c:v>0</c:v>
                </c:pt>
                <c:pt idx="6">
                  <c:v>658.5</c:v>
                </c:pt>
                <c:pt idx="7">
                  <c:v>0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штрафы</c:v>
                </c:pt>
              </c:strCache>
            </c:strRef>
          </c:tx>
          <c:cat>
            <c:numRef>
              <c:f>Лист1!$A$2:$A$11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Лист1!$K$2:$K$11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22.7</c:v>
                </c:pt>
                <c:pt idx="3">
                  <c:v>32.5</c:v>
                </c:pt>
                <c:pt idx="4">
                  <c:v>23.3</c:v>
                </c:pt>
                <c:pt idx="5" formatCode="0.0">
                  <c:v>10</c:v>
                </c:pt>
                <c:pt idx="6">
                  <c:v>8.5</c:v>
                </c:pt>
                <c:pt idx="7">
                  <c:v>5.4</c:v>
                </c:pt>
                <c:pt idx="8">
                  <c:v>39.9</c:v>
                </c:pt>
                <c:pt idx="9">
                  <c:v>42.3</c:v>
                </c:pt>
              </c:numCache>
            </c:numRef>
          </c:val>
        </c:ser>
        <c:shape val="box"/>
        <c:axId val="114526080"/>
        <c:axId val="114527616"/>
        <c:axId val="0"/>
      </c:bar3DChart>
      <c:catAx>
        <c:axId val="114526080"/>
        <c:scaling>
          <c:orientation val="minMax"/>
        </c:scaling>
        <c:axPos val="b"/>
        <c:numFmt formatCode="General" sourceLinked="1"/>
        <c:tickLblPos val="nextTo"/>
        <c:crossAx val="114527616"/>
        <c:crosses val="autoZero"/>
        <c:auto val="1"/>
        <c:lblAlgn val="ctr"/>
        <c:lblOffset val="100"/>
      </c:catAx>
      <c:valAx>
        <c:axId val="114527616"/>
        <c:scaling>
          <c:orientation val="minMax"/>
        </c:scaling>
        <c:axPos val="l"/>
        <c:majorGridlines/>
        <c:numFmt formatCode="General" sourceLinked="1"/>
        <c:tickLblPos val="nextTo"/>
        <c:crossAx val="114526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263500048605133"/>
          <c:y val="1.2748009254091567E-2"/>
          <c:w val="0.27810574025469037"/>
          <c:h val="0.9872519907459073"/>
        </c:manualLayout>
      </c:layout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5386,1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 err="1" smtClean="0"/>
              <a:t>тыс.руб</a:t>
            </a:r>
            <a:endParaRPr lang="ru-RU" dirty="0"/>
          </a:p>
        </c:rich>
      </c:tx>
      <c:layout>
        <c:manualLayout>
          <c:xMode val="edge"/>
          <c:yMode val="edge"/>
          <c:x val="0.39947123501437004"/>
          <c:y val="2.5730927801632046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1144737738931462E-3"/>
          <c:y val="9.3271205820899525E-2"/>
          <c:w val="0.5897325024313621"/>
          <c:h val="0.823668180438453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solidFill>
                <a:srgbClr val="FF0000"/>
              </a:solidFill>
            </c:spPr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культура.кинематография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3785.4</c:v>
                </c:pt>
                <c:pt idx="1">
                  <c:v>92.5</c:v>
                </c:pt>
                <c:pt idx="2">
                  <c:v>18</c:v>
                </c:pt>
                <c:pt idx="3">
                  <c:v>44.1</c:v>
                </c:pt>
                <c:pt idx="4">
                  <c:v>637</c:v>
                </c:pt>
                <c:pt idx="5">
                  <c:v>0</c:v>
                </c:pt>
                <c:pt idx="6">
                  <c:v>672.6</c:v>
                </c:pt>
                <c:pt idx="7" formatCode="0.0">
                  <c:v>136.5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275380171556485"/>
          <c:y val="1.267354101771437E-2"/>
          <c:w val="0.33797090088456166"/>
          <c:h val="0.9873264589822855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marker>
            <c:symbol val="none"/>
          </c:marker>
          <c:cat>
            <c:numRef>
              <c:f>Лист1!$A$2:$A$11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5600.5</c:v>
                </c:pt>
                <c:pt idx="1">
                  <c:v>4800.8</c:v>
                </c:pt>
                <c:pt idx="2">
                  <c:v>5359.9</c:v>
                </c:pt>
                <c:pt idx="3">
                  <c:v>5328.7</c:v>
                </c:pt>
                <c:pt idx="4">
                  <c:v>5357.7</c:v>
                </c:pt>
                <c:pt idx="5">
                  <c:v>5886.7</c:v>
                </c:pt>
                <c:pt idx="6">
                  <c:v>4465.2</c:v>
                </c:pt>
                <c:pt idx="7">
                  <c:v>4414.6000000000004</c:v>
                </c:pt>
                <c:pt idx="8">
                  <c:v>5405.7</c:v>
                </c:pt>
                <c:pt idx="9">
                  <c:v>5386.1</c:v>
                </c:pt>
              </c:numCache>
            </c:numRef>
          </c:val>
        </c:ser>
        <c:marker val="1"/>
        <c:axId val="114366336"/>
        <c:axId val="114367872"/>
      </c:lineChart>
      <c:catAx>
        <c:axId val="1143663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4367872"/>
        <c:crosses val="autoZero"/>
        <c:auto val="1"/>
        <c:lblAlgn val="ctr"/>
        <c:lblOffset val="100"/>
      </c:catAx>
      <c:valAx>
        <c:axId val="1143678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4366336"/>
        <c:crosses val="autoZero"/>
        <c:crossBetween val="between"/>
      </c:valAx>
      <c:spPr>
        <a:solidFill>
          <a:srgbClr val="FFFF00"/>
        </a:solidFill>
        <a:effectLst>
          <a:glow rad="228600">
            <a:schemeClr val="accent2">
              <a:satMod val="175000"/>
              <a:alpha val="40000"/>
            </a:schemeClr>
          </a:glow>
        </a:effectLst>
      </c:spPr>
    </c:plotArea>
    <c:legend>
      <c:legendPos val="r"/>
      <c:layout/>
    </c:legend>
    <c:plotVisOnly val="1"/>
  </c:chart>
  <c:spPr>
    <a:solidFill>
      <a:schemeClr val="accent2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E3DB4-D4B1-47B3-BADB-94899A15D26F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75318-B281-48CB-B777-966629965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000108"/>
            <a:ext cx="8358246" cy="3500462"/>
          </a:xfrm>
          <a:solidFill>
            <a:schemeClr val="accent6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chemeClr val="tx1"/>
                </a:solidFill>
                <a:latin typeface="Georgia" pitchFamily="18" charset="0"/>
                <a:ea typeface="Batang" pitchFamily="18" charset="-127"/>
              </a:rPr>
              <a:t>Информация                                          об исполнении бюджета Романовского  сельского поселения                                                  за </a:t>
            </a:r>
            <a:r>
              <a:rPr lang="ru-RU" sz="4000" b="1" i="1" dirty="0" smtClean="0">
                <a:solidFill>
                  <a:schemeClr val="tx1"/>
                </a:solidFill>
                <a:latin typeface="Georgia" pitchFamily="18" charset="0"/>
                <a:ea typeface="Batang" pitchFamily="18" charset="-127"/>
              </a:rPr>
              <a:t>2020 </a:t>
            </a:r>
            <a:r>
              <a:rPr lang="ru-RU" sz="4000" b="1" i="1" dirty="0" smtClean="0">
                <a:solidFill>
                  <a:schemeClr val="tx1"/>
                </a:solidFill>
                <a:latin typeface="Georgia" pitchFamily="18" charset="0"/>
                <a:ea typeface="Batang" pitchFamily="18" charset="-127"/>
              </a:rPr>
              <a:t>год</a:t>
            </a:r>
            <a:endParaRPr lang="ru-RU" sz="4000" b="1" i="1" dirty="0">
              <a:solidFill>
                <a:schemeClr val="tx1"/>
              </a:solidFill>
              <a:latin typeface="Georgia" pitchFamily="18" charset="0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72074"/>
            <a:ext cx="6400800" cy="1143008"/>
          </a:xfrm>
          <a:solidFill>
            <a:schemeClr val="bg2">
              <a:lumMod val="9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Подготовлен сектором экономики и финансов Администрации Романовского сельского поселения</a:t>
            </a:r>
          </a:p>
          <a:p>
            <a:endParaRPr lang="ru-RU" sz="24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Структура расходов бюджета Романовского сельского поселения в </a:t>
            </a:r>
            <a:r>
              <a:rPr lang="ru-RU" sz="3200" b="1" dirty="0" smtClean="0"/>
              <a:t>2020 </a:t>
            </a:r>
            <a:r>
              <a:rPr lang="ru-RU" sz="3200" b="1" dirty="0" smtClean="0"/>
              <a:t>году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1537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Динамика расходов бюджета Романовского сельского поселения , </a:t>
            </a:r>
            <a:r>
              <a:rPr lang="ru-RU" sz="3200" b="1" i="1" dirty="0" smtClean="0"/>
              <a:t>тыс.рублей</a:t>
            </a:r>
            <a:endParaRPr lang="ru-RU" sz="32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 smtClean="0"/>
              <a:t>Динамика расходов бюджета Романовского сельского  поселения на культуру,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800" b="1" i="1" dirty="0" smtClean="0"/>
              <a:t>Динамика расходов бюджета на реализацию муниципальных целевых программ, 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  <a:solidFill>
            <a:schemeClr val="accent3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</a:t>
            </a:r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году, тыс.рублей</a:t>
            </a:r>
            <a:endParaRPr lang="ru-RU" sz="2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186766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Динамика доходов Романовского сельского поселения, </a:t>
            </a:r>
            <a:r>
              <a:rPr lang="ru-RU" b="1" i="1" dirty="0" err="1" smtClean="0"/>
              <a:t>тыс.руб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Динамика собственных доходов бюджета Романовского сельского поселения,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Объем налоговых и неналоговых доходов Романовского сельского поселения в </a:t>
            </a:r>
            <a:r>
              <a:rPr lang="ru-RU" sz="2800" b="1" dirty="0" smtClean="0"/>
              <a:t>2020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году составил </a:t>
            </a:r>
            <a:r>
              <a:rPr lang="ru-RU" sz="2800" b="1" i="1" dirty="0" smtClean="0"/>
              <a:t>814,7тыс</a:t>
            </a:r>
            <a:r>
              <a:rPr lang="ru-RU" sz="2800" b="1" i="1" dirty="0" smtClean="0"/>
              <a:t>. </a:t>
            </a:r>
            <a:r>
              <a:rPr lang="ru-RU" sz="2800" b="1" i="1" dirty="0" err="1" smtClean="0"/>
              <a:t>руб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86808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ru-RU" b="1" i="1" dirty="0" smtClean="0"/>
              <a:t>Объем налоговых и неналоговых доходов  в </a:t>
            </a:r>
            <a:r>
              <a:rPr lang="ru-RU" b="1" i="1" dirty="0" smtClean="0"/>
              <a:t>2020 </a:t>
            </a:r>
            <a:r>
              <a:rPr lang="ru-RU" b="1" i="1" dirty="0" smtClean="0"/>
              <a:t>году составил     </a:t>
            </a:r>
            <a:r>
              <a:rPr lang="ru-RU" b="1" i="1" dirty="0" smtClean="0"/>
              <a:t>814,7 </a:t>
            </a:r>
            <a:r>
              <a:rPr lang="ru-RU" b="1" i="1" dirty="0" smtClean="0"/>
              <a:t>тыс. рублей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000238"/>
          <a:ext cx="8186766" cy="419610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8186766"/>
              </a:tblGrid>
              <a:tr h="508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Налоговые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доходы-666,5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тыс.рублей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физических </a:t>
                      </a:r>
                      <a:r>
                        <a:rPr lang="ru-RU" dirty="0" smtClean="0"/>
                        <a:t>лиц-128,5тыс.рублей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имущество физических </a:t>
                      </a:r>
                      <a:r>
                        <a:rPr lang="ru-RU" dirty="0" smtClean="0"/>
                        <a:t>лиц-76,4тыс.рублей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</a:t>
                      </a:r>
                      <a:r>
                        <a:rPr lang="ru-RU" dirty="0" smtClean="0"/>
                        <a:t>налог-460,1 </a:t>
                      </a:r>
                      <a:r>
                        <a:rPr lang="ru-RU" dirty="0" smtClean="0"/>
                        <a:t>тыс.рублей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Государственная </a:t>
                      </a:r>
                      <a:r>
                        <a:rPr lang="ru-RU" dirty="0" smtClean="0"/>
                        <a:t>пошлина-1,5тыс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рублей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Неналоговые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доходы-148,2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тыс.рублей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доходы от аренды земельных участков после </a:t>
                      </a:r>
                      <a:r>
                        <a:rPr lang="ru-RU" dirty="0" smtClean="0"/>
                        <a:t>разграничения-105,9тыс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руб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штрафы.санкции-42,3 </a:t>
                      </a:r>
                      <a:r>
                        <a:rPr lang="ru-RU" dirty="0" smtClean="0"/>
                        <a:t>тыс. руб.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Безвозмездные поступления в бюджет Романовского сельского поселения, тыс. рублей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Динамика поступлений налога на доходы физических лиц в бюджет , тыс. рублей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Динамика поступлений  налога на имущество, </a:t>
            </a:r>
            <a:r>
              <a:rPr lang="ru-RU" i="1" dirty="0" smtClean="0"/>
              <a:t>тыс. рублей</a:t>
            </a:r>
            <a:endParaRPr lang="ru-RU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Динамика поступления налоговых и неналоговых  доходов,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24138</TotalTime>
  <Words>216</Words>
  <Application>Microsoft Office PowerPoint</Application>
  <PresentationFormat>Экран (4:3)</PresentationFormat>
  <Paragraphs>33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Информация                                          об исполнении бюджета Романовского  сельского поселения                                                  за 2020 год</vt:lpstr>
      <vt:lpstr>Динамика доходов Романовского сельского поселения, тыс.руб</vt:lpstr>
      <vt:lpstr>Динамика собственных доходов бюджета Романовского сельского поселения, тыс.рублей</vt:lpstr>
      <vt:lpstr>Объем налоговых и неналоговых доходов Романовского сельского поселения в 2020  году составил 814,7тыс. руб</vt:lpstr>
      <vt:lpstr>Объем налоговых и неналоговых доходов  в 2020 году составил     814,7 тыс. рублей</vt:lpstr>
      <vt:lpstr>Безвозмездные поступления в бюджет Романовского сельского поселения, тыс. рублей</vt:lpstr>
      <vt:lpstr>Динамика поступлений налога на доходы физических лиц в бюджет , тыс. рублей</vt:lpstr>
      <vt:lpstr>Динамика поступлений  налога на имущество, тыс. рублей</vt:lpstr>
      <vt:lpstr>Динамика поступления налоговых и неналоговых  доходов, тыс.рублей</vt:lpstr>
      <vt:lpstr>Структура расходов бюджета Романовского сельского поселения в 2020 году</vt:lpstr>
      <vt:lpstr>Динамика расходов бюджета Романовского сельского поселения , тыс.рублей</vt:lpstr>
      <vt:lpstr>Динамика расходов бюджета Романовского сельского  поселения на культуру, тыс.рублей</vt:lpstr>
      <vt:lpstr>Динамика расходов бюджета на реализацию муниципальных целевых программ,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2020 году, тыс.рублей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Романовского сельского поселения на 2014-2016 год</dc:title>
  <dc:creator>1</dc:creator>
  <cp:lastModifiedBy>Пользователь</cp:lastModifiedBy>
  <cp:revision>110</cp:revision>
  <dcterms:created xsi:type="dcterms:W3CDTF">2014-05-16T12:09:48Z</dcterms:created>
  <dcterms:modified xsi:type="dcterms:W3CDTF">2022-01-20T21:21:46Z</dcterms:modified>
</cp:coreProperties>
</file>