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50" d="100"/>
          <a:sy n="50" d="100"/>
        </p:scale>
        <p:origin x="-9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835,6</a:t>
            </a:r>
          </a:p>
          <a:p>
            <a:pPr>
              <a:defRPr i="1"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405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835,6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167,2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4.4146009526586955E-2"/>
                  <c:y val="-7.20964169794448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85,0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0.1185324924662195"/>
                  <c:y val="-0.2006957456216008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465,2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118,0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Лист1!$A$2:$A$7</c:f>
              <c:strCache>
                <c:ptCount val="5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5"/>
                <c:pt idx="0" formatCode="General">
                  <c:v>167.2</c:v>
                </c:pt>
                <c:pt idx="1">
                  <c:v>85</c:v>
                </c:pt>
                <c:pt idx="2" formatCode="General">
                  <c:v>465.2</c:v>
                </c:pt>
                <c:pt idx="3" formatCode="General">
                  <c:v>0.2</c:v>
                </c:pt>
                <c:pt idx="4" formatCode="General">
                  <c:v>118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58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879"/>
          <c:h val="0.620962844666160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4294.8999999999996</c:v>
                </c:pt>
                <c:pt idx="5">
                  <c:v>2204.3000000000002</c:v>
                </c:pt>
                <c:pt idx="6" formatCode="0.0">
                  <c:v>5153.7</c:v>
                </c:pt>
                <c:pt idx="7">
                  <c:v>6031.5</c:v>
                </c:pt>
                <c:pt idx="8">
                  <c:v>4781.2</c:v>
                </c:pt>
                <c:pt idx="9">
                  <c:v>4303.1000000000004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70.099999999999994</c:v>
                </c:pt>
                <c:pt idx="1">
                  <c:v>69.5</c:v>
                </c:pt>
                <c:pt idx="2" formatCode="0.0">
                  <c:v>76</c:v>
                </c:pt>
                <c:pt idx="3">
                  <c:v>76.7</c:v>
                </c:pt>
                <c:pt idx="4">
                  <c:v>83.4</c:v>
                </c:pt>
                <c:pt idx="5" formatCode="0.0">
                  <c:v>96.1</c:v>
                </c:pt>
                <c:pt idx="6">
                  <c:v>111</c:v>
                </c:pt>
                <c:pt idx="7">
                  <c:v>128.19999999999999</c:v>
                </c:pt>
                <c:pt idx="8">
                  <c:v>133.9</c:v>
                </c:pt>
                <c:pt idx="9">
                  <c:v>138.5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321.39999999999998</c:v>
                </c:pt>
                <c:pt idx="4">
                  <c:v>56.2</c:v>
                </c:pt>
                <c:pt idx="5" formatCode="0.0">
                  <c:v>36</c:v>
                </c:pt>
                <c:pt idx="6">
                  <c:v>34.200000000000003</c:v>
                </c:pt>
                <c:pt idx="7" formatCode="0.0">
                  <c:v>74</c:v>
                </c:pt>
                <c:pt idx="8">
                  <c:v>72.3</c:v>
                </c:pt>
                <c:pt idx="9">
                  <c:v>72.3</c:v>
                </c:pt>
              </c:numCache>
            </c:numRef>
          </c:val>
        </c:ser>
        <c:marker val="1"/>
        <c:axId val="133251072"/>
        <c:axId val="133252608"/>
      </c:lineChart>
      <c:catAx>
        <c:axId val="133251072"/>
        <c:scaling>
          <c:orientation val="minMax"/>
        </c:scaling>
        <c:axPos val="b"/>
        <c:tickLblPos val="nextTo"/>
        <c:crossAx val="133252608"/>
        <c:crosses val="autoZero"/>
        <c:auto val="1"/>
        <c:lblAlgn val="ctr"/>
        <c:lblOffset val="100"/>
      </c:catAx>
      <c:valAx>
        <c:axId val="133252608"/>
        <c:scaling>
          <c:orientation val="minMax"/>
        </c:scaling>
        <c:axPos val="l"/>
        <c:majorGridlines/>
        <c:numFmt formatCode="General" sourceLinked="1"/>
        <c:tickLblPos val="nextTo"/>
        <c:crossAx val="133251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1025965032170283"/>
          <c:h val="0.4699228163420893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08"/>
          <c:y val="5.4661016949152583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4768.8999999999996</c:v>
                </c:pt>
                <c:pt idx="5">
                  <c:v>4990.5</c:v>
                </c:pt>
                <c:pt idx="6">
                  <c:v>5424.1</c:v>
                </c:pt>
                <c:pt idx="7" formatCode="0.0">
                  <c:v>6899</c:v>
                </c:pt>
                <c:pt idx="8" formatCode="0.0">
                  <c:v>6941.1</c:v>
                </c:pt>
                <c:pt idx="9">
                  <c:v>5702.5</c:v>
                </c:pt>
                <c:pt idx="10">
                  <c:v>5232.8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269.89999999999998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Лист1!$D$2:$D$12</c:f>
              <c:numCache>
                <c:formatCode>General</c:formatCode>
                <c:ptCount val="11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83.4</c:v>
                </c:pt>
                <c:pt idx="6">
                  <c:v>96.1</c:v>
                </c:pt>
                <c:pt idx="7">
                  <c:v>110.8</c:v>
                </c:pt>
                <c:pt idx="8">
                  <c:v>128</c:v>
                </c:pt>
                <c:pt idx="9">
                  <c:v>133.69999999999999</c:v>
                </c:pt>
                <c:pt idx="10">
                  <c:v>138.30000000000001</c:v>
                </c:pt>
              </c:numCache>
            </c:numRef>
          </c:val>
        </c:ser>
        <c:axId val="133300992"/>
        <c:axId val="133302528"/>
      </c:barChart>
      <c:catAx>
        <c:axId val="133300992"/>
        <c:scaling>
          <c:orientation val="minMax"/>
        </c:scaling>
        <c:axPos val="b"/>
        <c:numFmt formatCode="General" sourceLinked="1"/>
        <c:tickLblPos val="nextTo"/>
        <c:crossAx val="133302528"/>
        <c:crosses val="autoZero"/>
        <c:auto val="1"/>
        <c:lblAlgn val="ctr"/>
        <c:lblOffset val="100"/>
      </c:catAx>
      <c:valAx>
        <c:axId val="133302528"/>
        <c:scaling>
          <c:orientation val="minMax"/>
        </c:scaling>
        <c:axPos val="l"/>
        <c:majorGridlines/>
        <c:numFmt formatCode="General" sourceLinked="1"/>
        <c:tickLblPos val="none"/>
        <c:crossAx val="133300992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7069,3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8"/>
          <c:y val="3.555021026946934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3053,8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5417.3</c:v>
                </c:pt>
                <c:pt idx="1">
                  <c:v>128</c:v>
                </c:pt>
                <c:pt idx="2" formatCode="General">
                  <c:v>34.5</c:v>
                </c:pt>
                <c:pt idx="3" formatCode="General">
                  <c:v>84</c:v>
                </c:pt>
                <c:pt idx="4" formatCode="General">
                  <c:v>193.4</c:v>
                </c:pt>
                <c:pt idx="5">
                  <c:v>1.2</c:v>
                </c:pt>
                <c:pt idx="6" formatCode="General">
                  <c:v>1020.9</c:v>
                </c:pt>
                <c:pt idx="7">
                  <c:v>190</c:v>
                </c:pt>
                <c:pt idx="8" formatCode="General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8"/>
          <c:y val="2.1609825202542472E-2"/>
          <c:w val="0.33250006907031443"/>
          <c:h val="0.97292184809346316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5836,4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5.6773449371460082E-2"/>
          <c:y val="2.244834460506445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0.00">
                  <c:v>5005.3</c:v>
                </c:pt>
                <c:pt idx="1">
                  <c:v>133.69999999999999</c:v>
                </c:pt>
                <c:pt idx="2" formatCode="General">
                  <c:v>0</c:v>
                </c:pt>
                <c:pt idx="3" formatCode="General">
                  <c:v>72.3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625.1</c:v>
                </c:pt>
                <c:pt idx="7" formatCode="General">
                  <c:v>0</c:v>
                </c:pt>
                <c:pt idx="8" formatCode="General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8"/>
          <c:y val="2.1609825202542451E-2"/>
          <c:w val="0.33250006907031443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5371,3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43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4535.6000000000004</c:v>
                </c:pt>
                <c:pt idx="1">
                  <c:v>0</c:v>
                </c:pt>
                <c:pt idx="2">
                  <c:v>0</c:v>
                </c:pt>
                <c:pt idx="3">
                  <c:v>72.3</c:v>
                </c:pt>
                <c:pt idx="4">
                  <c:v>0</c:v>
                </c:pt>
                <c:pt idx="5">
                  <c:v>0</c:v>
                </c:pt>
                <c:pt idx="6">
                  <c:v>625.1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8"/>
          <c:y val="5.8875864052565794E-3"/>
          <c:w val="0.33250006907031443"/>
          <c:h val="0.97292184809346316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946525375916827"/>
          <c:y val="5.1836158192090385E-2"/>
          <c:w val="0.54781036132165617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2970.7</c:v>
                </c:pt>
                <c:pt idx="6">
                  <c:v>6526.2</c:v>
                </c:pt>
                <c:pt idx="7">
                  <c:v>6994.8</c:v>
                </c:pt>
                <c:pt idx="8">
                  <c:v>5656.9</c:v>
                </c:pt>
                <c:pt idx="9" formatCode="0.0">
                  <c:v>5084.7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83.7</c:v>
                </c:pt>
                <c:pt idx="5">
                  <c:v>83.1</c:v>
                </c:pt>
                <c:pt idx="6">
                  <c:v>111</c:v>
                </c:pt>
                <c:pt idx="7">
                  <c:v>74.5</c:v>
                </c:pt>
                <c:pt idx="8">
                  <c:v>179.5</c:v>
                </c:pt>
                <c:pt idx="9">
                  <c:v>286.60000000000002</c:v>
                </c:pt>
              </c:numCache>
            </c:numRef>
          </c:val>
        </c:ser>
        <c:axId val="133622016"/>
        <c:axId val="133627904"/>
      </c:barChart>
      <c:catAx>
        <c:axId val="133622016"/>
        <c:scaling>
          <c:orientation val="minMax"/>
        </c:scaling>
        <c:axPos val="b"/>
        <c:numFmt formatCode="General" sourceLinked="1"/>
        <c:tickLblPos val="nextTo"/>
        <c:crossAx val="133627904"/>
        <c:crosses val="autoZero"/>
        <c:auto val="1"/>
        <c:lblAlgn val="ctr"/>
        <c:lblOffset val="100"/>
      </c:catAx>
      <c:valAx>
        <c:axId val="133627904"/>
        <c:scaling>
          <c:orientation val="minMax"/>
        </c:scaling>
        <c:axPos val="l"/>
        <c:majorGridlines/>
        <c:numFmt formatCode="0.0" sourceLinked="1"/>
        <c:tickLblPos val="nextTo"/>
        <c:crossAx val="133622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4990,2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125</c:v>
                </c:pt>
                <c:pt idx="1">
                  <c:v>2</c:v>
                </c:pt>
                <c:pt idx="2">
                  <c:v>32.5</c:v>
                </c:pt>
                <c:pt idx="3">
                  <c:v>1020.9</c:v>
                </c:pt>
                <c:pt idx="4">
                  <c:v>36</c:v>
                </c:pt>
                <c:pt idx="5">
                  <c:v>74</c:v>
                </c:pt>
                <c:pt idx="6">
                  <c:v>10</c:v>
                </c:pt>
                <c:pt idx="7">
                  <c:v>5580</c:v>
                </c:pt>
                <c:pt idx="8">
                  <c:v>0</c:v>
                </c:pt>
                <c:pt idx="9">
                  <c:v>18</c:v>
                </c:pt>
                <c:pt idx="10">
                  <c:v>42.4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99E-2"/>
          <c:w val="0.332435112277633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558022261106251"/>
          <c:y val="0.11722222222222252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625.1</c:v>
                </c:pt>
                <c:pt idx="4" formatCode="General">
                  <c:v>72.3</c:v>
                </c:pt>
                <c:pt idx="5" formatCode="General">
                  <c:v>4862.2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33733760"/>
        <c:axId val="133739648"/>
      </c:barChart>
      <c:catAx>
        <c:axId val="133733760"/>
        <c:scaling>
          <c:orientation val="minMax"/>
        </c:scaling>
        <c:axPos val="b"/>
        <c:tickLblPos val="nextTo"/>
        <c:crossAx val="133739648"/>
        <c:crosses val="autoZero"/>
        <c:auto val="1"/>
        <c:lblAlgn val="ctr"/>
        <c:lblOffset val="100"/>
      </c:catAx>
      <c:valAx>
        <c:axId val="133739648"/>
        <c:scaling>
          <c:orientation val="minMax"/>
        </c:scaling>
        <c:axPos val="l"/>
        <c:majorGridlines/>
        <c:numFmt formatCode="General" sourceLinked="1"/>
        <c:tickLblPos val="nextTo"/>
        <c:crossAx val="133733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625.1</c:v>
                </c:pt>
                <c:pt idx="4" formatCode="General">
                  <c:v>72.3</c:v>
                </c:pt>
                <c:pt idx="5" formatCode="General">
                  <c:v>4273.3999999999996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33788032"/>
        <c:axId val="133789568"/>
        <c:axId val="0"/>
      </c:bar3DChart>
      <c:catAx>
        <c:axId val="133788032"/>
        <c:scaling>
          <c:orientation val="minMax"/>
        </c:scaling>
        <c:axPos val="b"/>
        <c:tickLblPos val="nextTo"/>
        <c:crossAx val="133789568"/>
        <c:crosses val="autoZero"/>
        <c:auto val="1"/>
        <c:lblAlgn val="ctr"/>
        <c:lblOffset val="100"/>
      </c:catAx>
      <c:valAx>
        <c:axId val="133789568"/>
        <c:scaling>
          <c:orientation val="minMax"/>
        </c:scaling>
        <c:axPos val="l"/>
        <c:majorGridlines/>
        <c:numFmt formatCode="General" sourceLinked="1"/>
        <c:tickLblPos val="nextTo"/>
        <c:crossAx val="133788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706E-2"/>
          <c:w val="0.33271689997083853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849,0тыс.рублей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87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849,0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180,6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6.1121318168562241E-2"/>
                  <c:y val="9.281234695678215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85,0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465,2</a:t>
                    </a:r>
                  </a:p>
                  <a:p>
                    <a:endParaRPr lang="ru-RU" dirty="0" smtClean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118,0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180.6</c:v>
                </c:pt>
                <c:pt idx="1">
                  <c:v>85</c:v>
                </c:pt>
                <c:pt idx="2">
                  <c:v>465.2</c:v>
                </c:pt>
                <c:pt idx="3">
                  <c:v>0.2</c:v>
                </c:pt>
                <c:pt idx="4">
                  <c:v>118</c:v>
                </c:pt>
                <c:pt idx="5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857,4 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87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857,4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189,0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6.2510170603674545E-2"/>
                  <c:y val="-3.93612781574736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85,0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465,2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118,0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delet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Лист1!$A$2:$A$9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189</c:v>
                </c:pt>
                <c:pt idx="1">
                  <c:v>85</c:v>
                </c:pt>
                <c:pt idx="2">
                  <c:v>465.2</c:v>
                </c:pt>
                <c:pt idx="3">
                  <c:v>0.2</c:v>
                </c:pt>
                <c:pt idx="4">
                  <c:v>118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123.3</c:v>
                </c:pt>
                <c:pt idx="4">
                  <c:v>128.5</c:v>
                </c:pt>
                <c:pt idx="5">
                  <c:v>132.4</c:v>
                </c:pt>
                <c:pt idx="6" formatCode="0.0">
                  <c:v>151.30000000000001</c:v>
                </c:pt>
                <c:pt idx="7" formatCode="0.0">
                  <c:v>167.2</c:v>
                </c:pt>
                <c:pt idx="8" formatCode="0.0">
                  <c:v>180.6</c:v>
                </c:pt>
                <c:pt idx="9" formatCode="0.0">
                  <c:v>189</c:v>
                </c:pt>
              </c:numCache>
            </c:numRef>
          </c:val>
          <c:bubble3D val="1"/>
        </c:ser>
        <c:dLbls>
          <c:showVal val="1"/>
        </c:dLbls>
        <c:overlap val="100"/>
        <c:axId val="104556032"/>
        <c:axId val="104557568"/>
      </c:barChart>
      <c:catAx>
        <c:axId val="104556032"/>
        <c:scaling>
          <c:orientation val="minMax"/>
        </c:scaling>
        <c:axPos val="b"/>
        <c:tickLblPos val="nextTo"/>
        <c:crossAx val="104557568"/>
        <c:crosses val="autoZero"/>
        <c:auto val="1"/>
        <c:lblAlgn val="ctr"/>
        <c:lblOffset val="100"/>
      </c:catAx>
      <c:valAx>
        <c:axId val="104557568"/>
        <c:scaling>
          <c:orientation val="minMax"/>
        </c:scaling>
        <c:axPos val="l"/>
        <c:majorGridlines/>
        <c:numFmt formatCode="General" sourceLinked="1"/>
        <c:tickLblPos val="nextTo"/>
        <c:crossAx val="10455603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2024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17.7</c:v>
                </c:pt>
                <c:pt idx="1">
                  <c:v>37.700000000000003</c:v>
                </c:pt>
                <c:pt idx="2" formatCode="0.0">
                  <c:v>40</c:v>
                </c:pt>
                <c:pt idx="3">
                  <c:v>58.6</c:v>
                </c:pt>
                <c:pt idx="4">
                  <c:v>76.400000000000006</c:v>
                </c:pt>
                <c:pt idx="5">
                  <c:v>69.5</c:v>
                </c:pt>
                <c:pt idx="6" formatCode="0.0">
                  <c:v>86.5</c:v>
                </c:pt>
                <c:pt idx="7" formatCode="0.0">
                  <c:v>85</c:v>
                </c:pt>
                <c:pt idx="8" formatCode="0.0">
                  <c:v>85</c:v>
                </c:pt>
                <c:pt idx="9" formatCode="0.0">
                  <c:v>85</c:v>
                </c:pt>
              </c:numCache>
            </c:numRef>
          </c:val>
        </c:ser>
        <c:dLbls>
          <c:showVal val="1"/>
        </c:dLbls>
        <c:shape val="box"/>
        <c:axId val="126640128"/>
        <c:axId val="126641664"/>
        <c:axId val="0"/>
      </c:bar3DChart>
      <c:catAx>
        <c:axId val="126640128"/>
        <c:scaling>
          <c:orientation val="minMax"/>
        </c:scaling>
        <c:axPos val="b"/>
        <c:tickLblPos val="nextTo"/>
        <c:crossAx val="126641664"/>
        <c:crosses val="autoZero"/>
        <c:auto val="1"/>
        <c:lblAlgn val="ctr"/>
        <c:lblOffset val="100"/>
      </c:catAx>
      <c:valAx>
        <c:axId val="126641664"/>
        <c:scaling>
          <c:orientation val="minMax"/>
        </c:scaling>
        <c:axPos val="l"/>
        <c:majorGridlines/>
        <c:numFmt formatCode="General" sourceLinked="1"/>
        <c:tickLblPos val="nextTo"/>
        <c:crossAx val="12664012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429.8</c:v>
                </c:pt>
                <c:pt idx="4" formatCode="0.0">
                  <c:v>460.1</c:v>
                </c:pt>
                <c:pt idx="5" formatCode="0.0">
                  <c:v>520</c:v>
                </c:pt>
                <c:pt idx="6">
                  <c:v>492.3</c:v>
                </c:pt>
                <c:pt idx="7">
                  <c:v>465.2</c:v>
                </c:pt>
                <c:pt idx="8">
                  <c:v>465.2</c:v>
                </c:pt>
                <c:pt idx="9">
                  <c:v>465.2</c:v>
                </c:pt>
              </c:numCache>
            </c:numRef>
          </c:val>
        </c:ser>
        <c:shape val="cone"/>
        <c:axId val="126674816"/>
        <c:axId val="126676352"/>
        <c:axId val="0"/>
      </c:bar3DChart>
      <c:catAx>
        <c:axId val="12667481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26676352"/>
        <c:crosses val="autoZero"/>
        <c:auto val="1"/>
        <c:lblAlgn val="ctr"/>
        <c:lblOffset val="100"/>
      </c:catAx>
      <c:valAx>
        <c:axId val="1266763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2667481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1.7</c:v>
                </c:pt>
                <c:pt idx="4" formatCode="0.0">
                  <c:v>1.5</c:v>
                </c:pt>
                <c:pt idx="5" formatCode="0.0">
                  <c:v>0.6</c:v>
                </c:pt>
                <c:pt idx="6" formatCode="0.0">
                  <c:v>0.5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</c:numCache>
            </c:numRef>
          </c:val>
        </c:ser>
        <c:shape val="cylinder"/>
        <c:axId val="104632704"/>
        <c:axId val="104634240"/>
        <c:axId val="0"/>
      </c:bar3DChart>
      <c:catAx>
        <c:axId val="104632704"/>
        <c:scaling>
          <c:orientation val="minMax"/>
        </c:scaling>
        <c:axPos val="b"/>
        <c:tickLblPos val="nextTo"/>
        <c:crossAx val="104634240"/>
        <c:crosses val="autoZero"/>
        <c:auto val="1"/>
        <c:lblAlgn val="ctr"/>
        <c:lblOffset val="100"/>
      </c:catAx>
      <c:valAx>
        <c:axId val="104634240"/>
        <c:scaling>
          <c:orientation val="minMax"/>
        </c:scaling>
        <c:axPos val="l"/>
        <c:majorGridlines/>
        <c:numFmt formatCode="General" sourceLinked="1"/>
        <c:tickLblPos val="nextTo"/>
        <c:crossAx val="10463270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2024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106.1</c:v>
                </c:pt>
                <c:pt idx="4">
                  <c:v>105.9</c:v>
                </c:pt>
                <c:pt idx="5">
                  <c:v>109.1</c:v>
                </c:pt>
                <c:pt idx="6" formatCode="0.0">
                  <c:v>118</c:v>
                </c:pt>
                <c:pt idx="7" formatCode="0.0">
                  <c:v>118</c:v>
                </c:pt>
                <c:pt idx="8" formatCode="0.0">
                  <c:v>118</c:v>
                </c:pt>
                <c:pt idx="9" formatCode="0.0">
                  <c:v>118</c:v>
                </c:pt>
              </c:numCache>
            </c:numRef>
          </c:val>
        </c:ser>
        <c:axId val="126728448"/>
        <c:axId val="126730240"/>
      </c:barChart>
      <c:catAx>
        <c:axId val="126728448"/>
        <c:scaling>
          <c:orientation val="minMax"/>
        </c:scaling>
        <c:axPos val="l"/>
        <c:numFmt formatCode="0%" sourceLinked="1"/>
        <c:tickLblPos val="nextTo"/>
        <c:crossAx val="126730240"/>
        <c:crosses val="autoZero"/>
        <c:auto val="1"/>
        <c:lblAlgn val="ctr"/>
        <c:lblOffset val="100"/>
      </c:catAx>
      <c:valAx>
        <c:axId val="126730240"/>
        <c:scaling>
          <c:orientation val="minMax"/>
        </c:scaling>
        <c:axPos val="b"/>
        <c:numFmt formatCode="General" sourceLinked="1"/>
        <c:tickLblPos val="nextTo"/>
        <c:crossAx val="126728448"/>
        <c:crosses val="autoZero"/>
        <c:crossBetween val="between"/>
      </c:valAx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39.9</c:v>
                </c:pt>
                <c:pt idx="4">
                  <c:v>42.3</c:v>
                </c:pt>
                <c:pt idx="5">
                  <c:v>2.2999999999999998</c:v>
                </c:pt>
                <c:pt idx="6">
                  <c:v>28.5</c:v>
                </c:pt>
                <c:pt idx="7" formatCode="0.0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hape val="box"/>
        <c:axId val="133124864"/>
        <c:axId val="133126400"/>
        <c:axId val="0"/>
      </c:bar3DChart>
      <c:catAx>
        <c:axId val="133124864"/>
        <c:scaling>
          <c:orientation val="minMax"/>
        </c:scaling>
        <c:axPos val="l"/>
        <c:tickLblPos val="nextTo"/>
        <c:crossAx val="133126400"/>
        <c:crosses val="autoZero"/>
        <c:auto val="1"/>
        <c:lblAlgn val="ctr"/>
        <c:lblOffset val="100"/>
      </c:catAx>
      <c:valAx>
        <c:axId val="133126400"/>
        <c:scaling>
          <c:orientation val="minMax"/>
        </c:scaling>
        <c:axPos val="b"/>
        <c:majorGridlines/>
        <c:numFmt formatCode="General" sourceLinked="1"/>
        <c:tickLblPos val="nextTo"/>
        <c:crossAx val="13312486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/>
      <dgm:t>
        <a:bodyPr/>
        <a:lstStyle/>
        <a:p>
          <a:pPr rtl="0"/>
          <a:r>
            <a:rPr lang="ru-RU" i="1" baseline="0" dirty="0" smtClean="0"/>
            <a:t>Бюджет</a:t>
          </a:r>
          <a:r>
            <a:rPr lang="ru-RU" i="1" baseline="0" dirty="0" smtClean="0"/>
            <a:t/>
          </a:r>
          <a:br>
            <a:rPr lang="ru-RU" i="1" baseline="0" dirty="0" smtClean="0"/>
          </a:br>
          <a:r>
            <a:rPr lang="ru-RU" i="1" baseline="0" dirty="0" smtClean="0"/>
            <a:t>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2023 год и плановый период 2024 и 2025 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2025 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доходы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2023 год и плановый период 2024 и 2025 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2023</a:t>
                      </a: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2024 и 2025 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2023 - 2025 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2023 - 2025годы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2023 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2024 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2025году,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2023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2024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2025 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620 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426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108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86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2023 год и плановый период 2024 и 2025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2023 год и плановый период 2024 и 2025 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1500198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2025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7069,3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5836,4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5371,3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857,4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6233,7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4987,4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4513,9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7069,3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5836,4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5371,3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2023 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2024 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33034</TotalTime>
  <Words>773</Words>
  <Application>Microsoft Office PowerPoint</Application>
  <PresentationFormat>Экран (4:3)</PresentationFormat>
  <Paragraphs>182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2023 год и плановый период 2024 и 2025 годов :</vt:lpstr>
      <vt:lpstr>Основные понятия</vt:lpstr>
      <vt:lpstr>Бюджет на 2023 год и плановый период 2024 и 2025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решения Собрания депутатов «О бюджете Романовского сельского поселения Дубовского района на 2023 год и плановый период 2024 и 2025 годов, тыс.рублей </vt:lpstr>
      <vt:lpstr>Структура налоговых и неналоговых доходов бюджета Романовского сельского поселения Дубовского района в 2023 году, тыс. рублей</vt:lpstr>
      <vt:lpstr>Структура налоговых и неналоговых доходов бюджета Романовского сельского поселения Дубовского района в 2024 году, тыс. рублей</vt:lpstr>
      <vt:lpstr>Структура налоговых и неналоговых доходов бюджета Романовского сельского поселения Дубовского района в 2025 году, тыс. рублей</vt:lpstr>
      <vt:lpstr>Динамика поступлений                                                                                       налога на доходы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2023 году, тыс.руб.</vt:lpstr>
      <vt:lpstr>Структура расходов бюджета в 2024 году, тыс.руб.</vt:lpstr>
      <vt:lpstr>Структура расходов бюджета в 2025году,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2023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2024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2025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267</cp:revision>
  <dcterms:created xsi:type="dcterms:W3CDTF">2014-05-16T12:09:48Z</dcterms:created>
  <dcterms:modified xsi:type="dcterms:W3CDTF">2023-01-19T12:58:51Z</dcterms:modified>
</cp:coreProperties>
</file>