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0"/>
  </p:notesMasterIdLst>
  <p:sldIdLst>
    <p:sldId id="256" r:id="rId2"/>
    <p:sldId id="267" r:id="rId3"/>
    <p:sldId id="272" r:id="rId4"/>
    <p:sldId id="257" r:id="rId5"/>
    <p:sldId id="273" r:id="rId6"/>
    <p:sldId id="274" r:id="rId7"/>
    <p:sldId id="258" r:id="rId8"/>
    <p:sldId id="26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5" r:id="rId19"/>
    <p:sldId id="268" r:id="rId20"/>
    <p:sldId id="262" r:id="rId21"/>
    <p:sldId id="278" r:id="rId22"/>
    <p:sldId id="279" r:id="rId23"/>
    <p:sldId id="276" r:id="rId24"/>
    <p:sldId id="265" r:id="rId25"/>
    <p:sldId id="270" r:id="rId26"/>
    <p:sldId id="280" r:id="rId27"/>
    <p:sldId id="281" r:id="rId28"/>
    <p:sldId id="27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5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222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695,6тыс.рублей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197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695,5 тыс.рублей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184,7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323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382,5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1,8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/>
                      <a:t>105,8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2,3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184.7</c:v>
                </c:pt>
                <c:pt idx="1">
                  <c:v>18.5</c:v>
                </c:pt>
                <c:pt idx="2">
                  <c:v>382.5</c:v>
                </c:pt>
                <c:pt idx="3">
                  <c:v>1.8</c:v>
                </c:pt>
                <c:pt idx="4">
                  <c:v>105.7</c:v>
                </c:pt>
                <c:pt idx="5">
                  <c:v>2.2999999999999998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70103783902012262"/>
          <c:y val="2.2560875263457392E-2"/>
          <c:w val="0.28970290172061935"/>
          <c:h val="0.958315538186699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20754636394976E-2"/>
          <c:y val="0.10877683053056519"/>
          <c:w val="0.60064969019515779"/>
          <c:h val="0.6209628446661605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3896.5</c:v>
                </c:pt>
                <c:pt idx="1">
                  <c:v>2973.6</c:v>
                </c:pt>
                <c:pt idx="2">
                  <c:v>3861.5</c:v>
                </c:pt>
                <c:pt idx="3">
                  <c:v>3945.1</c:v>
                </c:pt>
                <c:pt idx="4">
                  <c:v>2067.8000000000002</c:v>
                </c:pt>
                <c:pt idx="5">
                  <c:v>1990.3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70.099999999999994</c:v>
                </c:pt>
                <c:pt idx="1">
                  <c:v>69.5</c:v>
                </c:pt>
                <c:pt idx="2">
                  <c:v>76</c:v>
                </c:pt>
                <c:pt idx="3">
                  <c:v>76.7</c:v>
                </c:pt>
                <c:pt idx="4">
                  <c:v>79.5</c:v>
                </c:pt>
                <c:pt idx="5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851.3</c:v>
                </c:pt>
                <c:pt idx="1">
                  <c:v>153.6</c:v>
                </c:pt>
                <c:pt idx="2">
                  <c:v>473.3</c:v>
                </c:pt>
                <c:pt idx="3">
                  <c:v>321.39999999999986</c:v>
                </c:pt>
                <c:pt idx="4">
                  <c:v>51.5</c:v>
                </c:pt>
                <c:pt idx="5">
                  <c:v>51.5</c:v>
                </c:pt>
              </c:numCache>
            </c:numRef>
          </c:val>
        </c:ser>
        <c:shape val="cylinder"/>
        <c:axId val="46134784"/>
        <c:axId val="46136320"/>
        <c:axId val="46114560"/>
      </c:bar3DChart>
      <c:catAx>
        <c:axId val="46134784"/>
        <c:scaling>
          <c:orientation val="minMax"/>
        </c:scaling>
        <c:axPos val="b"/>
        <c:tickLblPos val="nextTo"/>
        <c:crossAx val="46136320"/>
        <c:crosses val="autoZero"/>
        <c:auto val="1"/>
        <c:lblAlgn val="ctr"/>
        <c:lblOffset val="100"/>
      </c:catAx>
      <c:valAx>
        <c:axId val="46136320"/>
        <c:scaling>
          <c:orientation val="minMax"/>
        </c:scaling>
        <c:axPos val="l"/>
        <c:majorGridlines/>
        <c:numFmt formatCode="General" sourceLinked="1"/>
        <c:tickLblPos val="nextTo"/>
        <c:crossAx val="46134784"/>
        <c:crosses val="autoZero"/>
        <c:crossBetween val="between"/>
      </c:valAx>
      <c:serAx>
        <c:axId val="46114560"/>
        <c:scaling>
          <c:orientation val="minMax"/>
        </c:scaling>
        <c:axPos val="b"/>
        <c:tickLblPos val="nextTo"/>
        <c:crossAx val="46136320"/>
        <c:crosses val="autoZero"/>
      </c:serAx>
    </c:plotArea>
    <c:legend>
      <c:legendPos val="r"/>
      <c:layout>
        <c:manualLayout>
          <c:xMode val="edge"/>
          <c:yMode val="edge"/>
          <c:x val="0.689586835353446"/>
          <c:y val="9.7518396802391327E-2"/>
          <c:w val="0.30111444322075026"/>
          <c:h val="0.363940652141609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08519145387203"/>
          <c:y val="5.4661016949152569E-2"/>
          <c:w val="0.55407977040253165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ru-RU" sz="1400" b="1" dirty="0" smtClean="0"/>
                      <a:t>4529,9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1">
                  <c:v>4529.9000000000005</c:v>
                </c:pt>
                <c:pt idx="2">
                  <c:v>3636.2</c:v>
                </c:pt>
                <c:pt idx="3" formatCode="0.0">
                  <c:v>3708.9</c:v>
                </c:pt>
                <c:pt idx="4" formatCode="0.0">
                  <c:v>4768.9000000000005</c:v>
                </c:pt>
                <c:pt idx="5">
                  <c:v>2915.5</c:v>
                </c:pt>
                <c:pt idx="6">
                  <c:v>2786.6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tx>
                <c:rich>
                  <a:bodyPr/>
                  <a:lstStyle/>
                  <a:p>
                    <a:r>
                      <a:rPr lang="ru-RU" sz="1400" b="1" dirty="0" smtClean="0"/>
                      <a:t>711,5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1">
                  <c:v>641.4</c:v>
                </c:pt>
                <c:pt idx="2">
                  <c:v>670.7</c:v>
                </c:pt>
                <c:pt idx="3">
                  <c:v>510</c:v>
                </c:pt>
                <c:pt idx="4">
                  <c:v>269.89999999999986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  <c:pt idx="1">
                  <c:v>70.099999999999994</c:v>
                </c:pt>
                <c:pt idx="2">
                  <c:v>69.5</c:v>
                </c:pt>
                <c:pt idx="3">
                  <c:v>77.3</c:v>
                </c:pt>
                <c:pt idx="4">
                  <c:v>76.7</c:v>
                </c:pt>
                <c:pt idx="5">
                  <c:v>79.5</c:v>
                </c:pt>
                <c:pt idx="6">
                  <c:v>0.2</c:v>
                </c:pt>
              </c:numCache>
            </c:numRef>
          </c:val>
        </c:ser>
        <c:axId val="46316928"/>
        <c:axId val="46138496"/>
      </c:barChart>
      <c:catAx>
        <c:axId val="46316928"/>
        <c:scaling>
          <c:orientation val="minMax"/>
        </c:scaling>
        <c:axPos val="b"/>
        <c:numFmt formatCode="General" sourceLinked="1"/>
        <c:tickLblPos val="nextTo"/>
        <c:crossAx val="46138496"/>
        <c:crosses val="autoZero"/>
        <c:auto val="1"/>
        <c:lblAlgn val="ctr"/>
        <c:lblOffset val="100"/>
      </c:catAx>
      <c:valAx>
        <c:axId val="46138496"/>
        <c:scaling>
          <c:orientation val="minMax"/>
        </c:scaling>
        <c:axPos val="l"/>
        <c:majorGridlines/>
        <c:numFmt formatCode="General" sourceLinked="1"/>
        <c:tickLblPos val="nextTo"/>
        <c:crossAx val="46316928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5056,0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12519450200303894"/>
          <c:y val="3.5550210269469307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5056,0 тыс.рублей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3578.5</c:v>
                </c:pt>
                <c:pt idx="1">
                  <c:v>83.3</c:v>
                </c:pt>
                <c:pt idx="2" formatCode="General">
                  <c:v>52</c:v>
                </c:pt>
                <c:pt idx="3" formatCode="General">
                  <c:v>73.8</c:v>
                </c:pt>
                <c:pt idx="4" formatCode="General">
                  <c:v>294.7</c:v>
                </c:pt>
                <c:pt idx="5" formatCode="General">
                  <c:v>803.7</c:v>
                </c:pt>
                <c:pt idx="6">
                  <c:v>150</c:v>
                </c:pt>
                <c:pt idx="7" formatCode="General">
                  <c:v>0</c:v>
                </c:pt>
                <c:pt idx="8" formatCode="General">
                  <c:v>20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24"/>
          <c:y val="2.1609825202542472E-2"/>
          <c:w val="0.33250006907031404"/>
          <c:h val="0.97292184809346272"/>
        </c:manualLayout>
      </c:layout>
    </c:legend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2919,9</a:t>
            </a:r>
            <a:endParaRPr lang="ru-RU" dirty="0"/>
          </a:p>
          <a:p>
            <a:pPr>
              <a:defRPr/>
            </a:pPr>
            <a:r>
              <a:rPr lang="ru-RU" dirty="0"/>
              <a:t>тыс.рублей</a:t>
            </a:r>
          </a:p>
        </c:rich>
      </c:tx>
      <c:layout>
        <c:manualLayout>
          <c:xMode val="edge"/>
          <c:yMode val="edge"/>
          <c:x val="5.6773449371460116E-2"/>
          <c:y val="2.2448344605064424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0">
                  <c:v>1990.3</c:v>
                </c:pt>
                <c:pt idx="1">
                  <c:v>79.3</c:v>
                </c:pt>
                <c:pt idx="2">
                  <c:v>2</c:v>
                </c:pt>
                <c:pt idx="3">
                  <c:v>51.5</c:v>
                </c:pt>
                <c:pt idx="4">
                  <c:v>132.30000000000001</c:v>
                </c:pt>
                <c:pt idx="5">
                  <c:v>500.1</c:v>
                </c:pt>
                <c:pt idx="6">
                  <c:v>150</c:v>
                </c:pt>
                <c:pt idx="7">
                  <c:v>0</c:v>
                </c:pt>
                <c:pt idx="8">
                  <c:v>10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8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24"/>
          <c:y val="2.1609825202542451E-2"/>
          <c:w val="0.33250006907031404"/>
          <c:h val="0.92837550483448561"/>
        </c:manualLayout>
      </c:layout>
    </c:legend>
    <c:plotVisOnly val="1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2872,9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7.4514067750876933E-2"/>
          <c:y val="2.7075715111882215E-2"/>
        </c:manualLayout>
      </c:layout>
      <c:spPr>
        <a:solidFill>
          <a:schemeClr val="accent2">
            <a:lumMod val="60000"/>
            <a:lumOff val="40000"/>
          </a:schemeClr>
        </a:solid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1988.1</c:v>
                </c:pt>
                <c:pt idx="1">
                  <c:v>0</c:v>
                </c:pt>
                <c:pt idx="2">
                  <c:v>2</c:v>
                </c:pt>
                <c:pt idx="3">
                  <c:v>51.5</c:v>
                </c:pt>
                <c:pt idx="4">
                  <c:v>84.9</c:v>
                </c:pt>
                <c:pt idx="5">
                  <c:v>500.1</c:v>
                </c:pt>
                <c:pt idx="6">
                  <c:v>150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8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24"/>
          <c:y val="5.8875864052565794E-3"/>
          <c:w val="0.33250006907031404"/>
          <c:h val="0.97292184809346272"/>
        </c:manualLayout>
      </c:layout>
    </c:legend>
    <c:plotVisOnly val="1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946525375916807"/>
          <c:y val="5.1836158192090385E-2"/>
          <c:w val="0.54781036132165672"/>
          <c:h val="0.8197408692557498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 formatCode="0.0">
                  <c:v>2134</c:v>
                </c:pt>
                <c:pt idx="1">
                  <c:v>1493.2</c:v>
                </c:pt>
                <c:pt idx="2" formatCode="0.0">
                  <c:v>1267.3</c:v>
                </c:pt>
                <c:pt idx="3">
                  <c:v>4962.1000000000004</c:v>
                </c:pt>
                <c:pt idx="4">
                  <c:v>2765.1</c:v>
                </c:pt>
                <c:pt idx="5" formatCode="0.0">
                  <c:v>2647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solidFill>
                <a:schemeClr val="accent2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3107.4</c:v>
                </c:pt>
                <c:pt idx="1">
                  <c:v>2883.2</c:v>
                </c:pt>
                <c:pt idx="2">
                  <c:v>3028.9</c:v>
                </c:pt>
                <c:pt idx="3">
                  <c:v>76.7</c:v>
                </c:pt>
                <c:pt idx="4">
                  <c:v>150.4</c:v>
                </c:pt>
                <c:pt idx="5">
                  <c:v>139.6</c:v>
                </c:pt>
              </c:numCache>
            </c:numRef>
          </c:val>
        </c:ser>
        <c:shape val="cylinder"/>
        <c:axId val="46659072"/>
        <c:axId val="46660608"/>
        <c:axId val="0"/>
      </c:bar3DChart>
      <c:catAx>
        <c:axId val="46659072"/>
        <c:scaling>
          <c:orientation val="minMax"/>
        </c:scaling>
        <c:axPos val="b"/>
        <c:numFmt formatCode="General" sourceLinked="1"/>
        <c:tickLblPos val="nextTo"/>
        <c:crossAx val="46660608"/>
        <c:crosses val="autoZero"/>
        <c:auto val="1"/>
        <c:lblAlgn val="ctr"/>
        <c:lblOffset val="100"/>
      </c:catAx>
      <c:valAx>
        <c:axId val="46660608"/>
        <c:scaling>
          <c:orientation val="minMax"/>
        </c:scaling>
        <c:axPos val="l"/>
        <c:majorGridlines/>
        <c:numFmt formatCode="0.0" sourceLinked="1"/>
        <c:tickLblPos val="nextTo"/>
        <c:crossAx val="46659072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5056,0тыс.рублей</a:t>
            </a:r>
            <a:endParaRPr lang="ru-RU" dirty="0"/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4962,1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267.2</c:v>
                </c:pt>
                <c:pt idx="1">
                  <c:v>2</c:v>
                </c:pt>
                <c:pt idx="2">
                  <c:v>50</c:v>
                </c:pt>
                <c:pt idx="3">
                  <c:v>779.8</c:v>
                </c:pt>
                <c:pt idx="4">
                  <c:v>51.5</c:v>
                </c:pt>
                <c:pt idx="5">
                  <c:v>3645.6</c:v>
                </c:pt>
                <c:pt idx="6">
                  <c:v>0</c:v>
                </c:pt>
                <c:pt idx="7">
                  <c:v>25</c:v>
                </c:pt>
                <c:pt idx="8">
                  <c:v>60</c:v>
                </c:pt>
                <c:pt idx="9">
                  <c:v>41</c:v>
                </c:pt>
                <c:pt idx="10">
                  <c:v>0</c:v>
                </c:pt>
                <c:pt idx="11">
                  <c:v>40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85E-2"/>
          <c:w val="0.33243511227763273"/>
          <c:h val="0.9891989044847654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2919,9тыс.рублей</a:t>
            </a:r>
            <a:endParaRPr lang="ru-RU" dirty="0"/>
          </a:p>
        </c:rich>
      </c:tx>
      <c:layout>
        <c:manualLayout>
          <c:xMode val="edge"/>
          <c:yMode val="edge"/>
          <c:x val="0.34394672888111211"/>
          <c:y val="9.6618357487922701E-3"/>
        </c:manualLayout>
      </c:layout>
    </c:title>
    <c:plotArea>
      <c:layout>
        <c:manualLayout>
          <c:layoutTarget val="inner"/>
          <c:xMode val="edge"/>
          <c:yMode val="edge"/>
          <c:x val="0.13558022261106251"/>
          <c:y val="0.11722222222222239"/>
          <c:w val="0.65350308641975363"/>
          <c:h val="0.41676918102628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2765,1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40</c:v>
                </c:pt>
                <c:pt idx="1">
                  <c:v>2</c:v>
                </c:pt>
                <c:pt idx="2">
                  <c:v>0</c:v>
                </c:pt>
                <c:pt idx="3" formatCode="General">
                  <c:v>500.1</c:v>
                </c:pt>
                <c:pt idx="4" formatCode="General">
                  <c:v>51.5</c:v>
                </c:pt>
                <c:pt idx="5" formatCode="General">
                  <c:v>2079.1999999999998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51.3</c:v>
                </c:pt>
                <c:pt idx="9">
                  <c:v>41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46710784"/>
        <c:axId val="46712320"/>
      </c:barChart>
      <c:catAx>
        <c:axId val="46710784"/>
        <c:scaling>
          <c:orientation val="minMax"/>
        </c:scaling>
        <c:axPos val="b"/>
        <c:tickLblPos val="nextTo"/>
        <c:crossAx val="46712320"/>
        <c:crosses val="autoZero"/>
        <c:auto val="1"/>
        <c:lblAlgn val="ctr"/>
        <c:lblOffset val="100"/>
      </c:catAx>
      <c:valAx>
        <c:axId val="46712320"/>
        <c:scaling>
          <c:orientation val="minMax"/>
        </c:scaling>
        <c:axPos val="l"/>
        <c:majorGridlines/>
        <c:numFmt formatCode="General" sourceLinked="1"/>
        <c:tickLblPos val="nextTo"/>
        <c:crossAx val="46710784"/>
        <c:crosses val="autoZero"/>
        <c:crossBetween val="between"/>
      </c:valAx>
    </c:plotArea>
    <c:legend>
      <c:legendPos val="r"/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bg2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2872,9 </a:t>
            </a:r>
            <a:r>
              <a:rPr lang="ru-RU" dirty="0"/>
              <a:t>тыс.рублей</a:t>
            </a:r>
          </a:p>
        </c:rich>
      </c:tx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2647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40</c:v>
                </c:pt>
                <c:pt idx="1">
                  <c:v>2</c:v>
                </c:pt>
                <c:pt idx="2">
                  <c:v>0</c:v>
                </c:pt>
                <c:pt idx="3" formatCode="General">
                  <c:v>500.1</c:v>
                </c:pt>
                <c:pt idx="4" formatCode="General">
                  <c:v>51.5</c:v>
                </c:pt>
                <c:pt idx="5" formatCode="General">
                  <c:v>2008.5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38.9</c:v>
                </c:pt>
                <c:pt idx="9">
                  <c:v>6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100"/>
        <c:shape val="cylinder"/>
        <c:axId val="46756992"/>
        <c:axId val="46758528"/>
        <c:axId val="0"/>
      </c:bar3DChart>
      <c:catAx>
        <c:axId val="46756992"/>
        <c:scaling>
          <c:orientation val="minMax"/>
        </c:scaling>
        <c:axPos val="b"/>
        <c:tickLblPos val="nextTo"/>
        <c:crossAx val="46758528"/>
        <c:crosses val="autoZero"/>
        <c:auto val="1"/>
        <c:lblAlgn val="ctr"/>
        <c:lblOffset val="100"/>
      </c:catAx>
      <c:valAx>
        <c:axId val="46758528"/>
        <c:scaling>
          <c:orientation val="minMax"/>
        </c:scaling>
        <c:axPos val="l"/>
        <c:majorGridlines/>
        <c:numFmt formatCode="General" sourceLinked="1"/>
        <c:tickLblPos val="nextTo"/>
        <c:crossAx val="46756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69E-2"/>
          <c:w val="0.33271689997083798"/>
          <c:h val="0.7868401232454639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3">
        <a:lumMod val="40000"/>
        <a:lumOff val="60000"/>
      </a:schemeClr>
    </a:solidFill>
    <a:ln>
      <a:solidFill>
        <a:schemeClr val="accent6">
          <a:lumMod val="40000"/>
          <a:lumOff val="6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716,7тыс.рублей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266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716,7тыс.рублей</c:v>
                </c:pt>
              </c:strCache>
            </c:strRef>
          </c:tx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190,7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378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355,9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1,9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/>
                      <a:t>109,8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2,4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190.7</c:v>
                </c:pt>
                <c:pt idx="1">
                  <c:v>29.4</c:v>
                </c:pt>
                <c:pt idx="2">
                  <c:v>355.9</c:v>
                </c:pt>
                <c:pt idx="3">
                  <c:v>1.9000000000000001</c:v>
                </c:pt>
                <c:pt idx="4">
                  <c:v>109.8</c:v>
                </c:pt>
                <c:pt idx="5">
                  <c:v>2.4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744,6тыс.рублей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266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744,6тыс.рублей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200,4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378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355,9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2,0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/>
                      <a:t>114,2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2,5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200.4</c:v>
                </c:pt>
                <c:pt idx="1">
                  <c:v>43</c:v>
                </c:pt>
                <c:pt idx="2">
                  <c:v>355.9</c:v>
                </c:pt>
                <c:pt idx="3">
                  <c:v>2</c:v>
                </c:pt>
                <c:pt idx="4">
                  <c:v>114.2</c:v>
                </c:pt>
                <c:pt idx="5">
                  <c:v>2.5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spPr>
    <a:solidFill>
      <a:schemeClr val="accent4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200.2</c:v>
                </c:pt>
                <c:pt idx="1">
                  <c:v>94.9</c:v>
                </c:pt>
                <c:pt idx="2">
                  <c:v>222</c:v>
                </c:pt>
                <c:pt idx="3">
                  <c:v>184.7</c:v>
                </c:pt>
                <c:pt idx="4">
                  <c:v>190.7</c:v>
                </c:pt>
                <c:pt idx="5">
                  <c:v>200.4</c:v>
                </c:pt>
              </c:numCache>
            </c:numRef>
          </c:val>
          <c:bubble3D val="1"/>
        </c:ser>
        <c:dLbls>
          <c:showVal val="1"/>
        </c:dLbls>
        <c:overlap val="100"/>
        <c:axId val="45619072"/>
        <c:axId val="45620608"/>
      </c:barChart>
      <c:catAx>
        <c:axId val="45619072"/>
        <c:scaling>
          <c:orientation val="minMax"/>
        </c:scaling>
        <c:axPos val="b"/>
        <c:tickLblPos val="nextTo"/>
        <c:crossAx val="45620608"/>
        <c:crosses val="autoZero"/>
        <c:auto val="1"/>
        <c:lblAlgn val="ctr"/>
        <c:lblOffset val="100"/>
      </c:catAx>
      <c:valAx>
        <c:axId val="45620608"/>
        <c:scaling>
          <c:orientation val="minMax"/>
        </c:scaling>
        <c:axPos val="l"/>
        <c:majorGridlines/>
        <c:numFmt formatCode="General" sourceLinked="1"/>
        <c:tickLblPos val="nextTo"/>
        <c:crossAx val="45619072"/>
        <c:crosses val="autoZero"/>
        <c:crossBetween val="between"/>
      </c:valAx>
    </c:plotArea>
    <c:legend>
      <c:legendPos val="r"/>
    </c:legend>
    <c:plotVisOnly val="1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17.7</c:v>
                </c:pt>
                <c:pt idx="1">
                  <c:v>37.700000000000003</c:v>
                </c:pt>
                <c:pt idx="2">
                  <c:v>40</c:v>
                </c:pt>
                <c:pt idx="3">
                  <c:v>18.5</c:v>
                </c:pt>
                <c:pt idx="4">
                  <c:v>29.4</c:v>
                </c:pt>
                <c:pt idx="5">
                  <c:v>43</c:v>
                </c:pt>
              </c:numCache>
            </c:numRef>
          </c:val>
        </c:ser>
        <c:dLbls>
          <c:showVal val="1"/>
        </c:dLbls>
        <c:shape val="box"/>
        <c:axId val="45565056"/>
        <c:axId val="45566592"/>
        <c:axId val="0"/>
      </c:bar3DChart>
      <c:catAx>
        <c:axId val="45565056"/>
        <c:scaling>
          <c:orientation val="minMax"/>
        </c:scaling>
        <c:axPos val="b"/>
        <c:tickLblPos val="nextTo"/>
        <c:crossAx val="45566592"/>
        <c:crosses val="autoZero"/>
        <c:auto val="1"/>
        <c:lblAlgn val="ctr"/>
        <c:lblOffset val="100"/>
      </c:catAx>
      <c:valAx>
        <c:axId val="45566592"/>
        <c:scaling>
          <c:orientation val="minMax"/>
        </c:scaling>
        <c:axPos val="l"/>
        <c:majorGridlines/>
        <c:numFmt formatCode="General" sourceLinked="1"/>
        <c:tickLblPos val="nextTo"/>
        <c:crossAx val="45565056"/>
        <c:crosses val="autoZero"/>
        <c:crossBetween val="between"/>
      </c:valAx>
    </c:plotArea>
    <c:legend>
      <c:legendPos val="r"/>
    </c:legend>
    <c:plotVisOnly val="1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600" b="1" i="1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perspective val="30"/>
    </c:view3D>
    <c:side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sideWall>
    <c:back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350.9</c:v>
                </c:pt>
                <c:pt idx="1">
                  <c:v>514.6</c:v>
                </c:pt>
                <c:pt idx="2">
                  <c:v>326.3</c:v>
                </c:pt>
                <c:pt idx="3">
                  <c:v>382.5</c:v>
                </c:pt>
                <c:pt idx="4">
                  <c:v>382.5</c:v>
                </c:pt>
                <c:pt idx="5">
                  <c:v>382.5</c:v>
                </c:pt>
              </c:numCache>
            </c:numRef>
          </c:val>
        </c:ser>
        <c:shape val="cone"/>
        <c:axId val="126286848"/>
        <c:axId val="45941504"/>
        <c:axId val="0"/>
      </c:bar3DChart>
      <c:catAx>
        <c:axId val="12628684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45941504"/>
        <c:crosses val="autoZero"/>
        <c:auto val="1"/>
        <c:lblAlgn val="ctr"/>
        <c:lblOffset val="100"/>
      </c:catAx>
      <c:valAx>
        <c:axId val="459415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  <c:crossAx val="126286848"/>
        <c:crosses val="autoZero"/>
        <c:crossBetween val="between"/>
      </c:valAx>
    </c:plotArea>
    <c:legend>
      <c:legendPos val="r"/>
    </c:legend>
    <c:plotVisOnly val="1"/>
  </c:chart>
  <c:spPr>
    <a:solidFill>
      <a:schemeClr val="accent1"/>
    </a:solidFill>
    <a:ln w="12700" cap="flat" cmpd="sng" algn="ctr">
      <a:solidFill>
        <a:schemeClr val="accent1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  <c:pt idx="3">
                  <c:v>1.8</c:v>
                </c:pt>
                <c:pt idx="4">
                  <c:v>1.9000000000000001</c:v>
                </c:pt>
                <c:pt idx="5">
                  <c:v>2</c:v>
                </c:pt>
              </c:numCache>
            </c:numRef>
          </c:val>
        </c:ser>
        <c:shape val="cylinder"/>
        <c:axId val="45970944"/>
        <c:axId val="45972480"/>
        <c:axId val="0"/>
      </c:bar3DChart>
      <c:catAx>
        <c:axId val="45970944"/>
        <c:scaling>
          <c:orientation val="minMax"/>
        </c:scaling>
        <c:axPos val="b"/>
        <c:tickLblPos val="nextTo"/>
        <c:crossAx val="45972480"/>
        <c:crosses val="autoZero"/>
        <c:auto val="1"/>
        <c:lblAlgn val="ctr"/>
        <c:lblOffset val="100"/>
      </c:catAx>
      <c:valAx>
        <c:axId val="45972480"/>
        <c:scaling>
          <c:orientation val="minMax"/>
        </c:scaling>
        <c:axPos val="l"/>
        <c:majorGridlines/>
        <c:numFmt formatCode="General" sourceLinked="1"/>
        <c:tickLblPos val="nextTo"/>
        <c:crossAx val="45970944"/>
        <c:crosses val="autoZero"/>
        <c:crossBetween val="between"/>
      </c:valAx>
    </c:plotArea>
    <c:legend>
      <c:legendPos val="r"/>
    </c:legend>
    <c:plotVisOnly val="1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4">
                    <a:shade val="22000"/>
                    <a:satMod val="160000"/>
                  </a:schemeClr>
                  <a:schemeClr val="accent4">
                    <a:shade val="45000"/>
                    <a:satMod val="100000"/>
                  </a:schemeClr>
                </a:duotone>
              </a:blip>
              <a:tile tx="0" ty="0" sx="65000" sy="65000" flip="none" algn="ctr"/>
            </a:blipFill>
            <a:ln w="25400">
              <a:noFill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43.3</c:v>
                </c:pt>
                <c:pt idx="1">
                  <c:v>84.4</c:v>
                </c:pt>
                <c:pt idx="2">
                  <c:v>97.5</c:v>
                </c:pt>
                <c:pt idx="3">
                  <c:v>105.7</c:v>
                </c:pt>
                <c:pt idx="4">
                  <c:v>109.8</c:v>
                </c:pt>
                <c:pt idx="5">
                  <c:v>114.2</c:v>
                </c:pt>
              </c:numCache>
            </c:numRef>
          </c:val>
        </c:ser>
        <c:axId val="46050688"/>
        <c:axId val="46056576"/>
      </c:barChart>
      <c:catAx>
        <c:axId val="46050688"/>
        <c:scaling>
          <c:orientation val="minMax"/>
        </c:scaling>
        <c:axPos val="l"/>
        <c:numFmt formatCode="0%" sourceLinked="1"/>
        <c:tickLblPos val="nextTo"/>
        <c:crossAx val="46056576"/>
        <c:crosses val="autoZero"/>
        <c:auto val="1"/>
        <c:lblAlgn val="ctr"/>
        <c:lblOffset val="100"/>
      </c:catAx>
      <c:valAx>
        <c:axId val="46056576"/>
        <c:scaling>
          <c:orientation val="minMax"/>
        </c:scaling>
        <c:axPos val="b"/>
        <c:numFmt formatCode="General" sourceLinked="1"/>
        <c:tickLblPos val="nextTo"/>
        <c:crossAx val="46050688"/>
        <c:crosses val="autoZero"/>
        <c:crossBetween val="between"/>
      </c:valAx>
    </c:plotArea>
    <c:legend>
      <c:legendPos val="r"/>
    </c:legend>
    <c:plotVisOnly val="1"/>
  </c:chart>
  <c:spPr>
    <a:blipFill>
      <a:blip xmlns:r="http://schemas.openxmlformats.org/officeDocument/2006/relationships" r:embed="rId1">
        <a:duotone>
          <a:schemeClr val="accent3">
            <a:tint val="30000"/>
            <a:satMod val="300000"/>
          </a:schemeClr>
          <a:schemeClr val="accent3">
            <a:tint val="40000"/>
            <a:satMod val="200000"/>
          </a:schemeClr>
        </a:duotone>
      </a:blip>
      <a:tile tx="0" ty="0" sx="70000" sy="70000" flip="none" algn="ctr"/>
    </a:blipFill>
    <a:ln w="9525" cap="flat" cmpd="sng" algn="ctr">
      <a:solidFill>
        <a:schemeClr val="accent3">
          <a:shade val="60000"/>
          <a:satMod val="110000"/>
        </a:schemeClr>
      </a:solidFill>
      <a:prstDash val="solid"/>
    </a:ln>
    <a:effectLst>
      <a:outerShdw blurRad="38100" dist="25400" dir="54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</c:v>
                </c:pt>
                <c:pt idx="1">
                  <c:v>8.5</c:v>
                </c:pt>
                <c:pt idx="2">
                  <c:v>5.4</c:v>
                </c:pt>
                <c:pt idx="3">
                  <c:v>2.2999999999999998</c:v>
                </c:pt>
                <c:pt idx="4">
                  <c:v>2.4</c:v>
                </c:pt>
                <c:pt idx="5">
                  <c:v>2.5</c:v>
                </c:pt>
              </c:numCache>
            </c:numRef>
          </c:val>
        </c:ser>
        <c:shape val="box"/>
        <c:axId val="46086016"/>
        <c:axId val="46087552"/>
        <c:axId val="0"/>
      </c:bar3DChart>
      <c:catAx>
        <c:axId val="46086016"/>
        <c:scaling>
          <c:orientation val="minMax"/>
        </c:scaling>
        <c:axPos val="l"/>
        <c:tickLblPos val="nextTo"/>
        <c:crossAx val="46087552"/>
        <c:crosses val="autoZero"/>
        <c:auto val="1"/>
        <c:lblAlgn val="ctr"/>
        <c:lblOffset val="100"/>
      </c:catAx>
      <c:valAx>
        <c:axId val="46087552"/>
        <c:scaling>
          <c:orientation val="minMax"/>
        </c:scaling>
        <c:axPos val="b"/>
        <c:majorGridlines/>
        <c:numFmt formatCode="General" sourceLinked="1"/>
        <c:tickLblPos val="nextTo"/>
        <c:crossAx val="46086016"/>
        <c:crosses val="autoZero"/>
        <c:crossBetween val="between"/>
      </c:valAx>
    </c:plotArea>
    <c:legend>
      <c:legendPos val="r"/>
    </c:legend>
    <c:plotVisOnly val="1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1385-4934-44D6-9350-8B4ED28F6464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602C39-D0D5-4A2E-B7A1-798E2D21B41D}">
      <dgm:prSet/>
      <dgm:spPr/>
      <dgm:t>
        <a:bodyPr/>
        <a:lstStyle/>
        <a:p>
          <a:pPr rtl="0"/>
          <a:r>
            <a:rPr lang="ru-RU" i="1" baseline="0" dirty="0" smtClean="0"/>
            <a:t/>
          </a:r>
          <a:br>
            <a:rPr lang="ru-RU" i="1" baseline="0" dirty="0" smtClean="0"/>
          </a:br>
          <a:r>
            <a:rPr lang="ru-RU" i="1" baseline="0" dirty="0" smtClean="0"/>
            <a:t>Бюджет </a:t>
          </a:r>
          <a:r>
            <a:rPr lang="ru-RU" baseline="0" dirty="0" smtClean="0"/>
            <a:t> </a:t>
          </a:r>
          <a:r>
            <a:rPr lang="ru-RU" i="1" baseline="0" dirty="0" smtClean="0"/>
            <a:t>Романовского  сельского поселения                                                  на 2019 год и плановый период 2020 и 2021 годов</a:t>
          </a:r>
          <a:endParaRPr lang="ru-RU" i="1" baseline="0" dirty="0"/>
        </a:p>
      </dgm:t>
    </dgm:pt>
    <dgm:pt modelId="{E1388B24-2B1C-4A2C-8DA2-66913392E263}" type="parTrans" cxnId="{68D9F24B-C3DC-490C-81CC-266FC7B299AA}">
      <dgm:prSet/>
      <dgm:spPr/>
      <dgm:t>
        <a:bodyPr/>
        <a:lstStyle/>
        <a:p>
          <a:endParaRPr lang="ru-RU"/>
        </a:p>
      </dgm:t>
    </dgm:pt>
    <dgm:pt modelId="{B0BED560-3124-41B0-97D0-291A2B4684BA}" type="sibTrans" cxnId="{68D9F24B-C3DC-490C-81CC-266FC7B299AA}">
      <dgm:prSet/>
      <dgm:spPr/>
      <dgm:t>
        <a:bodyPr/>
        <a:lstStyle/>
        <a:p>
          <a:endParaRPr lang="ru-RU"/>
        </a:p>
      </dgm:t>
    </dgm:pt>
    <dgm:pt modelId="{E0F2C138-7077-4ADB-979C-53079BFAF595}" type="pres">
      <dgm:prSet presAssocID="{879C1385-4934-44D6-9350-8B4ED28F64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A68C3-DC56-423A-B716-B90465C93F4D}" type="pres">
      <dgm:prSet presAssocID="{879C1385-4934-44D6-9350-8B4ED28F6464}" presName="bkgdShp" presStyleLbl="alignAccFollowNode1" presStyleIdx="0" presStyleCnt="1"/>
      <dgm:spPr/>
    </dgm:pt>
    <dgm:pt modelId="{C7AFC819-AB20-4626-A568-6A70C753C5F1}" type="pres">
      <dgm:prSet presAssocID="{879C1385-4934-44D6-9350-8B4ED28F6464}" presName="linComp" presStyleCnt="0"/>
      <dgm:spPr/>
    </dgm:pt>
    <dgm:pt modelId="{EBECDD02-9C23-40E2-979A-A4BD81304FC1}" type="pres">
      <dgm:prSet presAssocID="{7C602C39-D0D5-4A2E-B7A1-798E2D21B41D}" presName="compNode" presStyleCnt="0"/>
      <dgm:spPr/>
    </dgm:pt>
    <dgm:pt modelId="{107D1A0C-B718-4BF8-9D70-0FDD65EB1ADF}" type="pres">
      <dgm:prSet presAssocID="{7C602C39-D0D5-4A2E-B7A1-798E2D21B41D}" presName="node" presStyleLbl="node1" presStyleIdx="0" presStyleCnt="1" custScaleY="72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24401-1078-46D8-9555-FAB4B4570471}" type="pres">
      <dgm:prSet presAssocID="{7C602C39-D0D5-4A2E-B7A1-798E2D21B41D}" presName="invisiNode" presStyleLbl="node1" presStyleIdx="0" presStyleCnt="1"/>
      <dgm:spPr/>
    </dgm:pt>
    <dgm:pt modelId="{4185344B-9B79-4CFB-85FD-BBAF1E1E257C}" type="pres">
      <dgm:prSet presAssocID="{7C602C39-D0D5-4A2E-B7A1-798E2D21B41D}" presName="imagNode" presStyleLbl="fgImgPlace1" presStyleIdx="0" presStyleCnt="1" custScaleY="173360" custLinFactNeighborX="446" custLinFactNeighborY="116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14D28ED2-54C7-4D0F-93F9-977B5C884CBD}" type="presOf" srcId="{7C602C39-D0D5-4A2E-B7A1-798E2D21B41D}" destId="{107D1A0C-B718-4BF8-9D70-0FDD65EB1ADF}" srcOrd="0" destOrd="0" presId="urn:microsoft.com/office/officeart/2005/8/layout/pList2"/>
    <dgm:cxn modelId="{68D9F24B-C3DC-490C-81CC-266FC7B299AA}" srcId="{879C1385-4934-44D6-9350-8B4ED28F6464}" destId="{7C602C39-D0D5-4A2E-B7A1-798E2D21B41D}" srcOrd="0" destOrd="0" parTransId="{E1388B24-2B1C-4A2C-8DA2-66913392E263}" sibTransId="{B0BED560-3124-41B0-97D0-291A2B4684BA}"/>
    <dgm:cxn modelId="{2AA51B67-3E25-4A36-92DA-CE681F153E74}" type="presOf" srcId="{879C1385-4934-44D6-9350-8B4ED28F6464}" destId="{E0F2C138-7077-4ADB-979C-53079BFAF595}" srcOrd="0" destOrd="0" presId="urn:microsoft.com/office/officeart/2005/8/layout/pList2"/>
    <dgm:cxn modelId="{536EB4AD-7609-4DE3-B8D1-739870A6BF4A}" type="presParOf" srcId="{E0F2C138-7077-4ADB-979C-53079BFAF595}" destId="{79CA68C3-DC56-423A-B716-B90465C93F4D}" srcOrd="0" destOrd="0" presId="urn:microsoft.com/office/officeart/2005/8/layout/pList2"/>
    <dgm:cxn modelId="{0FA2A139-1EEA-406F-AE93-05B7B560837C}" type="presParOf" srcId="{E0F2C138-7077-4ADB-979C-53079BFAF595}" destId="{C7AFC819-AB20-4626-A568-6A70C753C5F1}" srcOrd="1" destOrd="0" presId="urn:microsoft.com/office/officeart/2005/8/layout/pList2"/>
    <dgm:cxn modelId="{2D32A006-23B6-4442-AB98-636F7DC493F1}" type="presParOf" srcId="{C7AFC819-AB20-4626-A568-6A70C753C5F1}" destId="{EBECDD02-9C23-40E2-979A-A4BD81304FC1}" srcOrd="0" destOrd="0" presId="urn:microsoft.com/office/officeart/2005/8/layout/pList2"/>
    <dgm:cxn modelId="{906C7289-0306-4709-9CD1-B5C9563AEC8A}" type="presParOf" srcId="{EBECDD02-9C23-40E2-979A-A4BD81304FC1}" destId="{107D1A0C-B718-4BF8-9D70-0FDD65EB1ADF}" srcOrd="0" destOrd="0" presId="urn:microsoft.com/office/officeart/2005/8/layout/pList2"/>
    <dgm:cxn modelId="{AF58A7A1-159F-438C-9CA8-AFE64D069C3D}" type="presParOf" srcId="{EBECDD02-9C23-40E2-979A-A4BD81304FC1}" destId="{CA224401-1078-46D8-9555-FAB4B4570471}" srcOrd="1" destOrd="0" presId="urn:microsoft.com/office/officeart/2005/8/layout/pList2"/>
    <dgm:cxn modelId="{0FEE9DAD-3326-44E0-9309-11A410828B45}" type="presParOf" srcId="{EBECDD02-9C23-40E2-979A-A4BD81304FC1}" destId="{4185344B-9B79-4CFB-85FD-BBAF1E1E257C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0.16563</cdr:x>
      <cdr:y>0.42267</cdr:y>
    </cdr:from>
    <cdr:to>
      <cdr:x>0.27722</cdr:x>
      <cdr:y>0.62606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294" y="1900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вт 19.02.19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бюджет </a:t>
            </a:r>
            <a:r>
              <a:rPr lang="ru-RU" dirty="0" smtClean="0"/>
              <a:t>на </a:t>
            </a:r>
            <a:r>
              <a:rPr lang="ru-RU" dirty="0" smtClean="0"/>
              <a:t>2019</a:t>
            </a:r>
            <a:r>
              <a:rPr lang="ru-RU" baseline="0" dirty="0" smtClean="0"/>
              <a:t> </a:t>
            </a:r>
            <a:r>
              <a:rPr lang="ru-RU" baseline="0" dirty="0" smtClean="0"/>
              <a:t>год и плановый период </a:t>
            </a:r>
            <a:r>
              <a:rPr lang="ru-RU" baseline="0" dirty="0" smtClean="0"/>
              <a:t>2020 </a:t>
            </a:r>
            <a:r>
              <a:rPr lang="ru-RU" baseline="0" smtClean="0"/>
              <a:t>и </a:t>
            </a:r>
            <a:r>
              <a:rPr lang="ru-RU" baseline="0" smtClean="0"/>
              <a:t>2021</a:t>
            </a:r>
          </a:p>
          <a:p>
            <a:r>
              <a:rPr lang="ru-RU" baseline="0" smtClean="0"/>
              <a:t> </a:t>
            </a:r>
            <a:r>
              <a:rPr lang="ru-RU" baseline="0" dirty="0" smtClean="0"/>
              <a:t>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вт 19.02.19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вт 19.02.19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726D81-30E1-41EA-985F-FB1ECB7BB447}" type="datetimeFigureOut">
              <a:rPr lang="ru-RU" smtClean="0"/>
              <a:pPr/>
              <a:t>вт 19.02.19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вт 19.02.19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вт 19.02.19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вт 19.02.19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вт 19.02.19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вт 19.02.19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вт 19.02.19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вт 19.02.19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726D81-30E1-41EA-985F-FB1ECB7BB447}" type="datetimeFigureOut">
              <a:rPr lang="ru-RU" smtClean="0"/>
              <a:pPr/>
              <a:t>вт 19.02.19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вт 19.02.19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0"/>
          <a:ext cx="8358246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64307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2021 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Динамика поступлений                                                                                       налога на  доходы физических лиц в местный бюджет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00115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Динамика поступлений                                                                     налога на имущество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 физических лиц в местный бюджет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Динамика поступлений земельного налога в местный бюджет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Динамика поступлений государственной пошлины в местный бюджет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доходов                                                          от использования имущества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штрафов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9906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Безвозмездные поступления                    из областного бюджета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2786058"/>
          <a:ext cx="8194675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142985"/>
          <a:ext cx="828680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8"/>
              </a:tblGrid>
              <a:tr h="2419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Дотации- предоставляются без определенной конкретной цели их использования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5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Субвенции-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Предоставляются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финансирование «переданных» другим публично-правовым образованием полномочий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трансферты- Предоставляются на условиях долевого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расходов других бюджетов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786874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4630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2019 год и плановый период 2020 и 2021 годов :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8"/>
          <a:ext cx="8258204" cy="446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1351254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областного закона «Об областном бюджете на 2019</a:t>
                      </a:r>
                    </a:p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и на плановый период 2020 и 2021 годов»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2018 - 2020 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2018 - 2020годы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2019 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2020 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2021году,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2019 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2020 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2021 году, тыс.рублей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</a:rPr>
              <a:t>Численность населения Романовского 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886200"/>
                <a:gridCol w="3886200"/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783 человек  - 3 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Романов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560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116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Донской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107человек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Романовского сельского поселения –  92,5 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537192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4071938"/>
          <a:ext cx="794388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/>
                <a:gridCol w="397194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</a:tr>
              <a:tr h="928698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3392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на 2019 год и плановый период 2020 и 2021 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Бюджетный процесс-ЭТО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3786188" y="3571875"/>
            <a:ext cx="2214562" cy="428625"/>
          </a:xfrm>
        </p:spPr>
        <p:txBody>
          <a:bodyPr>
            <a:normAutofit fontScale="92500" lnSpcReduction="20000"/>
          </a:bodyPr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3" y="1357298"/>
            <a:ext cx="4857750" cy="1143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Формирование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928813" y="2357430"/>
            <a:ext cx="4643437" cy="105728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Рассмотрение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50" y="3429000"/>
            <a:ext cx="4357688" cy="10715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+mj-lt"/>
              </a:rPr>
              <a:t>Утверждение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4643438"/>
            <a:ext cx="4714875" cy="1057275"/>
          </a:xfrm>
          <a:prstGeom prst="ellipse">
            <a:avLst/>
          </a:prstGeom>
          <a:solidFill>
            <a:srgbClr val="6EF8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Исполнение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4714875" y="5786438"/>
            <a:ext cx="4429125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Составление и утверждение отчета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14813" y="2143125"/>
            <a:ext cx="357187" cy="500063"/>
          </a:xfrm>
          <a:prstGeom prst="down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3071813"/>
            <a:ext cx="357188" cy="500062"/>
          </a:xfrm>
          <a:prstGeom prst="downArrow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50" y="4214813"/>
            <a:ext cx="357188" cy="571500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86563" y="5357813"/>
            <a:ext cx="285750" cy="500062"/>
          </a:xfrm>
          <a:prstGeom prst="downArrow">
            <a:avLst>
              <a:gd name="adj1" fmla="val 64712"/>
              <a:gd name="adj2" fmla="val 50000"/>
            </a:avLst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/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Романовского сельского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</a:t>
            </a:r>
            <a:b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2019 год и плановый период 2020 и 2021 годов,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571636"/>
                <a:gridCol w="1643074"/>
                <a:gridCol w="1214446"/>
              </a:tblGrid>
              <a:tr h="64008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2019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5056,0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2919,9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2872,9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744,6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4360,5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2203,2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2128,3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5056,0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2919,9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2872,9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2019 году, тыс. рублей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2020 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32646</TotalTime>
  <Words>776</Words>
  <Application>Microsoft Office PowerPoint</Application>
  <PresentationFormat>Экран (4:3)</PresentationFormat>
  <Paragraphs>186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Обычная</vt:lpstr>
      <vt:lpstr>Слайд 1</vt:lpstr>
      <vt:lpstr>Основа формирования бюджета Романовского сельского поселения Дубовского района на 2019 год и плановый период 2020 и 2021 годов :</vt:lpstr>
      <vt:lpstr>Основные понятия</vt:lpstr>
      <vt:lpstr>Проект бюджета на 2019 год и плановый период 2020 и 2021 годов направлен на решение следующих ключевых задач</vt:lpstr>
      <vt:lpstr>Бюджетный процесс-ЭТО</vt:lpstr>
      <vt:lpstr>Доходы бюджета</vt:lpstr>
      <vt:lpstr>Основные характеристики проекта решения Собрания депутатов «О бюджете Романовского сельского поселения Дубовского района на 2019 год и плановый период 2020 и 2021 годов, тыс.рублей </vt:lpstr>
      <vt:lpstr>Структура налоговых и неналоговых доходов бюджета Романовского сельского поселения Дубовского района в 2019 году, тыс. рублей</vt:lpstr>
      <vt:lpstr>Структура налоговых и неналоговых доходов бюджета Романовского сельского поселения Дубовского района в 2020 году, тыс. рублей</vt:lpstr>
      <vt:lpstr>Структура налоговых и неналоговых доходов бюджета Романовского сельского поселения Дубовского района в 2021 году, тыс. рублей</vt:lpstr>
      <vt:lpstr>Динамика поступлений                                                                                       налога на  доходы физических лиц в местный бюджет</vt:lpstr>
      <vt:lpstr>Динамика поступлений                                                                     налога на имущество  физических лиц в местный бюджет</vt:lpstr>
      <vt:lpstr>Динамика поступлений земельного налога в местный бюджет</vt:lpstr>
      <vt:lpstr>Динамика поступлений государственной пошлины в местный бюджет</vt:lpstr>
      <vt:lpstr>Динамика поступлений доходов                                                          от использования имущества в местный бюджет</vt:lpstr>
      <vt:lpstr>Динамика поступлений штрафов в местный бюджет</vt:lpstr>
      <vt:lpstr>Безвозмездные поступления                    из областного бюджета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2019 году, тыс.руб.</vt:lpstr>
      <vt:lpstr>Структура расходов бюджета в 2020 году, тыс.руб.</vt:lpstr>
      <vt:lpstr>Структура расходов бюджета в 2021году,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2019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2020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2021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231</cp:revision>
  <dcterms:created xsi:type="dcterms:W3CDTF">2014-05-16T12:09:48Z</dcterms:created>
  <dcterms:modified xsi:type="dcterms:W3CDTF">2019-02-19T11:37:26Z</dcterms:modified>
</cp:coreProperties>
</file>